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76" r:id="rId3"/>
    <p:sldId id="277" r:id="rId4"/>
    <p:sldId id="291" r:id="rId5"/>
    <p:sldId id="278" r:id="rId6"/>
    <p:sldId id="292" r:id="rId7"/>
    <p:sldId id="280" r:id="rId8"/>
    <p:sldId id="293" r:id="rId9"/>
    <p:sldId id="281" r:id="rId10"/>
    <p:sldId id="294" r:id="rId11"/>
    <p:sldId id="282" r:id="rId12"/>
    <p:sldId id="288" r:id="rId13"/>
    <p:sldId id="296" r:id="rId14"/>
    <p:sldId id="297" r:id="rId15"/>
    <p:sldId id="298" r:id="rId16"/>
    <p:sldId id="295" r:id="rId17"/>
    <p:sldId id="299" r:id="rId18"/>
    <p:sldId id="300" r:id="rId19"/>
    <p:sldId id="302" r:id="rId20"/>
    <p:sldId id="301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6" r:id="rId33"/>
    <p:sldId id="314" r:id="rId34"/>
    <p:sldId id="317" r:id="rId35"/>
    <p:sldId id="319" r:id="rId36"/>
    <p:sldId id="318" r:id="rId3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8C0659A-9DEF-43C0-839D-60B485419987}" type="datetimeFigureOut">
              <a:rPr lang="th-TH" smtClean="0"/>
              <a:pPr/>
              <a:t>19/11/62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86FAE33-5633-4B2F-907C-7C11C3B2D03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pid_bma@yahoo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epid_bma@yahoo.co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48" y="1412776"/>
            <a:ext cx="8458200" cy="1470025"/>
          </a:xfrm>
        </p:spPr>
        <p:txBody>
          <a:bodyPr>
            <a:normAutofit/>
          </a:bodyPr>
          <a:lstStyle/>
          <a:p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โรคชิคุนกุนยา (</a:t>
            </a:r>
            <a:r>
              <a:rPr lang="en-US" sz="8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Chikungunya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8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14348" y="4437112"/>
            <a:ext cx="7772400" cy="15097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ไพลิน ผุ้พัฒน์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th-TH" sz="3600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กลุ่มงานระบาดวิทยา กองควบคุมโรคติดต่อ 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สำนักอนามัย</a:t>
            </a:r>
            <a:r>
              <a:rPr kumimoji="0" lang="th-TH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กรุงเทพมหานคร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85" y="860488"/>
            <a:ext cx="8229600" cy="10668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3600" b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</a:t>
            </a:r>
            <a:r>
              <a:rPr lang="th-TH" sz="3600" b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โรค</a:t>
            </a:r>
            <a:r>
              <a:rPr lang="en-US" sz="3600" b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3600" b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ตั้งแต่ผู้ป่วยสงสัย</a:t>
            </a:r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04" y="1933539"/>
            <a:ext cx="8945095" cy="4645734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ผู้ป่วยเข้าข่าย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ผู้ป่วยสงสัยและมีลักษณะอย่างใดอย่างหนึ่ง ดังต่อไปนี้</a:t>
            </a:r>
          </a:p>
          <a:p>
            <a:pPr lvl="1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ผลการตรวจนับเม็ดเลือด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Complete Blood Count)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พบจำนวนเม็ดเลือดขาวปกติหรือต่ำลง และมีเกล็ดเลือดปกติ</a:t>
            </a:r>
          </a:p>
          <a:p>
            <a:pPr lvl="1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มีความเชื่อมโยงทางระบาดวิทยากับผู้ป่วยยืนยัน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Confirmed case)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การรายงานโรค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90" y="1759496"/>
            <a:ext cx="8229600" cy="4325112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ผู้ป่วยยืนยัน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 ผู้ป่วยสงสัยหรือผู้ป่วยเข้าข่ายที่มีผลการตรวจยืนยันทางห้องปฏิบัติการอย่างใดอย่างหนึ่ง ดังต่อไปนี้</a:t>
            </a:r>
          </a:p>
          <a:p>
            <a:pPr lvl="1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ตรวจพบแอนติบอดี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(Antibody)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จำเพาะต่อเชื้อไวรัสชิคุนกุนยาในน้ำเหลืองคู่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(Paired sera)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ด้วยวิธี 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Haemagutination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Inhibition (HI)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เพิ่มขึ้นมากกว่า 4 เท่า หรือ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Total antibody &gt; 1:1,280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ในกรณีน้ำเหลืองเดี่ยว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(Single sera)</a:t>
            </a:r>
            <a:endParaRPr lang="th-TH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ตรวจพบ</a:t>
            </a:r>
            <a:r>
              <a:rPr lang="en-US" sz="2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IgM</a:t>
            </a:r>
            <a:r>
              <a:rPr lang="en-US" sz="2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antibody </a:t>
            </a:r>
            <a:r>
              <a:rPr lang="th-TH" sz="2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ต่อเชื้อไวรัสชิคุนกุนยามากกว่า 40 ยูนิตโดยวิธี </a:t>
            </a:r>
            <a:r>
              <a:rPr lang="en-US" sz="2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ELISA</a:t>
            </a:r>
            <a:endParaRPr lang="th-TH" sz="2800" b="1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2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ตรวจพบจีโนมของไวรัสชิคุนกุนยาจากเลือดโดยวิธี </a:t>
            </a:r>
            <a:r>
              <a:rPr lang="en-US" sz="28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PCR</a:t>
            </a:r>
            <a:endParaRPr lang="th-TH" sz="2800" b="1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แยกเชื้อพบไวรัสชิคุนกุนยาจากเลือด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(Viral isolation)</a:t>
            </a:r>
          </a:p>
          <a:p>
            <a:pPr>
              <a:buNone/>
            </a:pPr>
            <a:endParaRPr lang="th-TH" sz="1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290"/>
            <a:ext cx="8229600" cy="1066800"/>
          </a:xfrm>
        </p:spPr>
        <p:txBody>
          <a:bodyPr>
            <a:normAutofit/>
          </a:bodyPr>
          <a:lstStyle/>
          <a:p>
            <a:r>
              <a:rPr lang="th-TH" dirty="0" smtClean="0"/>
              <a:t>แนวทางการเก็บตัวอย่าง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217"/>
            <a:ext cx="8229600" cy="4574296"/>
          </a:xfrm>
        </p:spPr>
        <p:txBody>
          <a:bodyPr>
            <a:normAutofit/>
          </a:bodyPr>
          <a:lstStyle/>
          <a:p>
            <a:r>
              <a:rPr lang="th-TH" sz="3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เลือด</a:t>
            </a:r>
            <a:endParaRPr lang="en-US" sz="3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การตรวจหาสารพันธุกรรมไวรัส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(PCR)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2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ภายใน 7 วันนับจากวันเริ่มป่วย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 </a:t>
            </a:r>
            <a:r>
              <a:rPr lang="en-US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IgM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serum </a:t>
            </a: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2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ตั้งแต่ 5 วันขึ้นไป</a:t>
            </a:r>
          </a:p>
          <a:p>
            <a:pPr lvl="2"/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080" name="Picture 8" descr="An external file that holds a picture, illustration, etc.&#10;Object name is nihms914145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143380"/>
            <a:ext cx="4237806" cy="25003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395536" y="2015144"/>
            <a:ext cx="8229600" cy="4325112"/>
          </a:xfrm>
        </p:spPr>
        <p:txBody>
          <a:bodyPr/>
          <a:lstStyle/>
          <a:p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Chikungunya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ที่เป็นกลุ่มก้อน (อย่างน้อย 2 คนขึ้นไป)</a:t>
            </a:r>
          </a:p>
          <a:p>
            <a:pPr marL="365125" indent="-255588">
              <a:buFont typeface="Wingdings 3"/>
              <a:buChar char=""/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สนับสนุนไม่เกิน</a:t>
            </a:r>
            <a:r>
              <a:rPr 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ร้อย</a:t>
            </a:r>
            <a:r>
              <a:rPr 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ละ</a:t>
            </a:r>
            <a:r>
              <a:rPr lang="en-US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10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ของผู้ป่วยทั้งหมด</a:t>
            </a:r>
          </a:p>
          <a:p>
            <a:pPr>
              <a:buFont typeface="Wingdings 3"/>
              <a:buChar char=""/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ประสานได้ที่ กลุ่มงานระบาดวิทยา กองควบคุมโรคติดต่อ โทรศัพท์/</a:t>
            </a:r>
            <a:r>
              <a:rPr 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โทรสาร </a:t>
            </a:r>
            <a:r>
              <a:rPr lang="en-US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en-US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2203</a:t>
            </a:r>
            <a:r>
              <a:rPr lang="en-US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2890-1</a:t>
            </a:r>
            <a:r>
              <a:rPr lang="en-US" smtClean="0">
                <a:latin typeface="Angsana New" pitchFamily="18" charset="-34"/>
                <a:cs typeface="Angsana New" panose="02020603050405020304" pitchFamily="18" charset="-34"/>
              </a:rPr>
              <a:t>, </a:t>
            </a:r>
            <a:r>
              <a:rPr lang="en-US" smtClean="0">
                <a:latin typeface="Angsana New" pitchFamily="18" charset="-34"/>
                <a:cs typeface="Angsana New" panose="02020603050405020304" pitchFamily="18" charset="-34"/>
              </a:rPr>
              <a:t>092 401 8786</a:t>
            </a:r>
            <a:r>
              <a:rPr lang="th-TH" smtClean="0">
                <a:latin typeface="Angsana New" pitchFamily="18" charset="-34"/>
                <a:cs typeface="Angsana New" panose="02020603050405020304" pitchFamily="18" charset="-34"/>
              </a:rPr>
              <a:t>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email: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epid_bma@yahoo.com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/>
              <a:buChar char=""/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****ประสานก่อนเก็บตัวอย่างส่งตรวจเท่านั้น****</a:t>
            </a:r>
          </a:p>
          <a:p>
            <a:pPr marL="109728" indent="0">
              <a:buNone/>
            </a:pP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กรณีพิจารณาสนับสนุนการส่งตรวจตัวอย่าง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458200" cy="1470025"/>
          </a:xfrm>
        </p:spPr>
        <p:txBody>
          <a:bodyPr>
            <a:normAutofit/>
          </a:bodyPr>
          <a:lstStyle/>
          <a:p>
            <a:r>
              <a:rPr lang="th-TH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โรคซิก้า (</a:t>
            </a:r>
            <a:r>
              <a:rPr lang="en-US" sz="8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Zika</a:t>
            </a:r>
            <a:r>
              <a:rPr lang="en-US" sz="8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8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63848"/>
            <a:ext cx="8640960" cy="5761038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th-TH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ค้นพบครั้งแรกในลิง </a:t>
            </a:r>
            <a:r>
              <a:rPr lang="en-US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Rhesus </a:t>
            </a:r>
            <a:r>
              <a:rPr lang="th-TH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ในป่า </a:t>
            </a:r>
            <a:r>
              <a:rPr lang="en-US" sz="3200" dirty="0" err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Zika</a:t>
            </a:r>
            <a:r>
              <a:rPr lang="en-US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ประเทศยูกันดา ในปี พ.ศ. </a:t>
            </a:r>
            <a:r>
              <a:rPr lang="en-US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2490 </a:t>
            </a:r>
            <a:r>
              <a:rPr lang="th-TH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จากการทดลองของหน่วยวิจัยการแพทย์ทหารสหรัฐ</a:t>
            </a:r>
            <a:endParaRPr lang="en-US" sz="3200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Aft>
                <a:spcPts val="1200"/>
              </a:spcAft>
            </a:pPr>
            <a:r>
              <a:rPr lang="th-TH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เป็น </a:t>
            </a:r>
            <a:r>
              <a:rPr lang="en-US" sz="3200" dirty="0" err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Flavivirus</a:t>
            </a:r>
            <a:r>
              <a:rPr lang="en-US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ในกลุ่ม </a:t>
            </a:r>
            <a:r>
              <a:rPr lang="en-US" sz="3200" dirty="0" err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Spondweni</a:t>
            </a:r>
            <a:r>
              <a:rPr lang="en-US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virus group</a:t>
            </a:r>
            <a:r>
              <a:rPr lang="th-TH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</a:t>
            </a:r>
            <a:endParaRPr lang="en-US" sz="3200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Aft>
                <a:spcPts val="1200"/>
              </a:spcAft>
            </a:pPr>
            <a:r>
              <a:rPr lang="th-TH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มียุงลายเป็นแมลงนำโรค</a:t>
            </a:r>
            <a:r>
              <a:rPr lang="en-US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</a:t>
            </a:r>
            <a:endParaRPr lang="th-TH" sz="3200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Aft>
                <a:spcPts val="1200"/>
              </a:spcAft>
            </a:pPr>
            <a:r>
              <a:rPr lang="th-TH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ระยะฟักตัวเฉลี่ย </a:t>
            </a:r>
            <a:r>
              <a:rPr lang="en-US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4 - 7 </a:t>
            </a:r>
            <a:r>
              <a:rPr lang="th-TH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วัน (น้อยที่สุด 3 วัน นานที่สุด 12 วัน) ในคน </a:t>
            </a:r>
            <a:r>
              <a:rPr lang="th-TH" sz="320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และ </a:t>
            </a:r>
            <a:r>
              <a:rPr lang="en-US" sz="3200" smtClean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10 </a:t>
            </a:r>
            <a:r>
              <a:rPr lang="th-TH" sz="3200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วัน ในยุง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(ในกรณีที่กินเลือดยังไม่อิ่ม ยุงลายสามารถกัดคนต่อไปและแพร่เชื้อได้เลยโดยไม่ต้องรอให้เข้าไปฟักตัวก่อน)</a:t>
            </a:r>
            <a:endParaRPr lang="th-TH" sz="3600" dirty="0">
              <a:solidFill>
                <a:srgbClr val="FF0000"/>
              </a:solidFill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4100" name="Title 1"/>
          <p:cNvSpPr>
            <a:spLocks/>
          </p:cNvSpPr>
          <p:nvPr/>
        </p:nvSpPr>
        <p:spPr bwMode="auto">
          <a:xfrm>
            <a:off x="539750" y="44450"/>
            <a:ext cx="8229600" cy="7207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5400" b="1">
                <a:solidFill>
                  <a:srgbClr val="FFFF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Zika virus</a:t>
            </a:r>
            <a:endParaRPr lang="th-TH" sz="5400" b="1">
              <a:solidFill>
                <a:srgbClr val="FFFF00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867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การติดต่อ</a:t>
            </a:r>
            <a:endParaRPr lang="th-TH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62" y="1831504"/>
            <a:ext cx="8229600" cy="4325112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ถูกยุงกัด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จากแม่สู่ลูก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เพศสัมพันธ์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รับเลือดที่มีเชื้อ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สัมผัสเชื้อในห้องปฏิบัติการ</a:t>
            </a:r>
          </a:p>
          <a:p>
            <a:r>
              <a:rPr lang="th-TH" sz="36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อื่นๆ</a:t>
            </a:r>
            <a:r>
              <a:rPr lang="en-US" sz="360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อาจเป็นได้ เช่น นมแม่ หรือปลูกถ่ายอวัยวะ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อาการและอาการแสดง</a:t>
            </a:r>
            <a:endParaRPr lang="th-TH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5112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ไข้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ผื่น (</a:t>
            </a:r>
            <a:r>
              <a:rPr lang="en-US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maculopapular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rash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ตาแดง 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ปวดข้อ 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ปวดกล้ามเนื้อ 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ปวดศีรษะ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777875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th-TH" altLang="th-TH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ตัวอย่างผื่นที่พบในผู้ป่วยโรคซิกาที่ติดเชื้อในประเทศไทย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89038"/>
            <a:ext cx="882015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518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484784"/>
            <a:ext cx="6696744" cy="50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752" y="116632"/>
            <a:ext cx="9036496" cy="1143000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ลักษณะทางคลินิกของผู้ป่วยซิกา </a:t>
            </a:r>
            <a:b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(ข้อมูลจากการวิจัยในหญิงตั้งครรภ์ที่ประเทศบราซิล </a:t>
            </a:r>
            <a:r>
              <a:rPr lang="en-US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58-59</a:t>
            </a:r>
            <a: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460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สาเหตุ</a:t>
            </a:r>
            <a:endParaRPr lang="th-TH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6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เกิด</a:t>
            </a:r>
            <a:r>
              <a:rPr lang="th-TH" sz="4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จากเชื้อไวรัสชิคุนกุนยา (</a:t>
            </a:r>
            <a:r>
              <a:rPr lang="en-US" sz="4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Chikungunya</a:t>
            </a:r>
            <a:r>
              <a:rPr lang="en-US" sz="4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virus</a:t>
            </a:r>
            <a:r>
              <a:rPr lang="th-TH" sz="4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</a:p>
          <a:p>
            <a:r>
              <a:rPr lang="th-TH" sz="46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th-TH" sz="4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ยุงลายบ้าน </a:t>
            </a:r>
            <a:r>
              <a:rPr lang="en-US" sz="4600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Aedes</a:t>
            </a:r>
            <a:r>
              <a:rPr lang="en-US" sz="46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600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aegypti</a:t>
            </a:r>
            <a:r>
              <a:rPr lang="en-US" sz="4600" i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endParaRPr lang="en-US" sz="4600" i="1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109728" indent="0">
              <a:buNone/>
            </a:pPr>
            <a:r>
              <a:rPr lang="en-US" sz="4600" i="1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600" i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46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ยุงลาย</a:t>
            </a:r>
            <a:r>
              <a:rPr lang="th-TH" sz="4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สวน </a:t>
            </a:r>
            <a:r>
              <a:rPr lang="en-US" sz="4600" i="1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Aedes</a:t>
            </a:r>
            <a:r>
              <a:rPr lang="en-US" sz="4600" i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600" i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albopictus</a:t>
            </a:r>
            <a:r>
              <a:rPr lang="en-US" sz="460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เป็นพาหะนำโรค </a:t>
            </a:r>
            <a:endParaRPr lang="th-TH" sz="4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2292" name="Picture 4" descr="โรคไข้ปวดข้อ โรคชิกุนยา โรคติดเชื้อ โดนยุงลายกัด"/>
          <p:cNvPicPr>
            <a:picLocks noChangeAspect="1" noChangeArrowheads="1"/>
          </p:cNvPicPr>
          <p:nvPr/>
        </p:nvPicPr>
        <p:blipFill>
          <a:blip r:embed="rId2"/>
          <a:srcRect l="2500" t="28663" r="57500" b="4458"/>
          <a:stretch>
            <a:fillRect/>
          </a:stretch>
        </p:blipFill>
        <p:spPr bwMode="auto">
          <a:xfrm>
            <a:off x="6084168" y="4580696"/>
            <a:ext cx="2602632" cy="2277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36496" cy="1143000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ลักษณะทางคลินิกของผู้ป่วยซิกา </a:t>
            </a:r>
            <a:b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(ข้อมูลจากการวิจัยในหญิงตั้งครรภ์ที่ประเทศบราซิล </a:t>
            </a:r>
            <a:r>
              <a:rPr lang="en-US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58-59</a:t>
            </a:r>
            <a: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76" y="1484784"/>
            <a:ext cx="6624736" cy="507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495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28167"/>
            <a:ext cx="8229600" cy="10668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อาการและอาการแสดง</a:t>
            </a:r>
            <a:endParaRPr lang="th-TH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26" y="1994967"/>
            <a:ext cx="8229600" cy="4325112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ปกติแล้วหายเองใน 7 วัน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อาการรุนแรงจนต้องพักรักษาตัวในโรงพยาบาลพบได้น้อย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อัตราเสียชีวิตน้อยมาก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71" y="834501"/>
            <a:ext cx="8229600" cy="1066800"/>
          </a:xfrm>
        </p:spPr>
        <p:txBody>
          <a:bodyPr/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ภาวะแทรกซ้อน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805"/>
            <a:ext cx="8229600" cy="4325112"/>
          </a:xfrm>
        </p:spPr>
        <p:txBody>
          <a:bodyPr/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ทารกศีรษะเล็ก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(Neonatal </a:t>
            </a:r>
            <a:r>
              <a:rPr lang="en-US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microcephaly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r>
              <a:rPr lang="en-US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Guillain-Barre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Syndrome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0722" name="Picture 2" descr="ผลการค้นหารูปภาพสำหรับ neonatal microcephaly"/>
          <p:cNvPicPr>
            <a:picLocks noChangeAspect="1" noChangeArrowheads="1"/>
          </p:cNvPicPr>
          <p:nvPr/>
        </p:nvPicPr>
        <p:blipFill>
          <a:blip r:embed="rId2"/>
          <a:srcRect l="24917" t="17176" r="21511"/>
          <a:stretch>
            <a:fillRect/>
          </a:stretch>
        </p:blipFill>
        <p:spPr bwMode="auto">
          <a:xfrm>
            <a:off x="2928926" y="3270900"/>
            <a:ext cx="3299258" cy="3329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49" y="836712"/>
            <a:ext cx="8229600" cy="10668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มาตรการเฝ้าระวังทางระบาดวิทยา</a:t>
            </a:r>
            <a:endParaRPr lang="th-TH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49" y="1937246"/>
            <a:ext cx="8229600" cy="4325112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มีในกลุ่มประชากร 4 กลุ่ม</a:t>
            </a:r>
          </a:p>
          <a:p>
            <a:pPr lvl="1"/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ผู้ป่วยทั่วไป</a:t>
            </a:r>
            <a:endParaRPr lang="en-US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หญิงตั้งครรภ์</a:t>
            </a:r>
            <a:endParaRPr lang="en-US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ทารกที่มีความผิดปกติศีรษะเล็ก </a:t>
            </a:r>
            <a:endParaRPr lang="en-US" sz="2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กลุ่มอาการกิลแลง-บาร์เร (</a:t>
            </a:r>
            <a:r>
              <a:rPr lang="en-US" sz="4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Guillain-Barre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syndrome)</a:t>
            </a: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ผู้ป่วยหญิงตั้งครรภ์ </a:t>
            </a:r>
            <a:endParaRPr lang="th-TH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512"/>
            <a:ext cx="8363272" cy="4325112"/>
          </a:xfrm>
        </p:spPr>
        <p:txBody>
          <a:bodyPr/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ผื่น (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maculopapular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rash)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และมีอาการอย่างน้อย 1 ใน 3 อาการ </a:t>
            </a:r>
            <a:r>
              <a:rPr 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ดังนี้ </a:t>
            </a:r>
            <a:r>
              <a:rPr lang="en-US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320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ไข้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ปวดข้อ ตาแดง หรือ 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ไข้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fever)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และมีอาการอย่างน้อย 2 ใน 3 อาการ ดังนี้ ปวดศีรษะ ปวดข้อ </a:t>
            </a:r>
            <a:b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ตาแดง หรือ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ผื่น (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maculopapular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rash)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ที่อาศัยอยู่หรือมีประวัติเดินทางเข้าไปในตำบลที่พบผู้ป่วยยืนยันและยังอยู่ในระยะเวลาควบคุมโรค 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39" y="764704"/>
            <a:ext cx="8229600" cy="1066800"/>
          </a:xfrm>
        </p:spPr>
        <p:txBody>
          <a:bodyPr/>
          <a:lstStyle/>
          <a:p>
            <a:r>
              <a:rPr lang="th-TH" b="1" dirty="0" smtClean="0"/>
              <a:t>ผู้ป่วยทั่วไป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39" y="1850951"/>
            <a:ext cx="8229600" cy="4325112"/>
          </a:xfrm>
        </p:spPr>
        <p:txBody>
          <a:bodyPr/>
          <a:lstStyle/>
          <a:p>
            <a:pPr lvl="1"/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ผู้ที่มีอายุ 15 ปีขึ้นไป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มีอาการดังนี้</a:t>
            </a:r>
            <a:endParaRPr lang="en-US" sz="1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2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มีผื่น (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maculopapular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rash)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ร่วมกับอาการอย่างน้อย 1 ใน 3 อาการ ดังนี้ ไข้ ปวดข้อ ตาแดง หรือ</a:t>
            </a:r>
            <a:endParaRPr lang="en-US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2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ไข้ (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fever)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ร่วมกับอาการอย่างน้อย 2 ใน 3 อาการ ดังนี้ ปวดศีรษะ ปวดข้อ ตาแดง หรือ</a:t>
            </a:r>
            <a:endParaRPr lang="en-US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2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มีผื่น (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maculopapular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rash)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ที่อาศัยอยู่หรือมีประวัติเดินทางเข้าไปในตำบลที่พบผู้ป่วยยืนยันและยังอยู่ในระยะเวลาควบคุมโรค 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ผู้ป่วยทั่วไป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896616"/>
          </a:xfrm>
        </p:spPr>
        <p:txBody>
          <a:bodyPr>
            <a:normAutofit lnSpcReduction="10000"/>
          </a:bodyPr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ผู้ที่มีอายุน้อยกว่า 15 ปี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มีอาการดังนี้</a:t>
            </a:r>
            <a:endParaRPr lang="en-US" sz="1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</a:t>
            </a:r>
            <a:r>
              <a:rPr lang="th-TH" sz="3000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รายเดียว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ที่พบทั้ง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000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อาการ 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ไข้ ผื่น (</a:t>
            </a:r>
            <a:r>
              <a:rPr lang="en-US" sz="3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maculopapular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rash) 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และตาแดง หรือ</a:t>
            </a:r>
            <a:endParaRPr lang="en-US" sz="1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ผู้ป่วยที่กลุ่มก้อนตั้งแต่สองรายขึ้นไปที่มีอาการ ดังนี้</a:t>
            </a:r>
            <a:endParaRPr lang="en-US" sz="1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sz="3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1</a:t>
            </a:r>
            <a:r>
              <a:rPr lang="en-US" sz="3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3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มีผื่น ร่วมกับ อาการอย่างน้อย 1 ใน </a:t>
            </a:r>
            <a:r>
              <a:rPr lang="en-US" sz="3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3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อาการ ดังนี้ ไข้ ปวดข้อ ตาแดง หรือ </a:t>
            </a:r>
            <a:endParaRPr lang="en-US" sz="2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sz="3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2</a:t>
            </a:r>
            <a:r>
              <a:rPr lang="en-US" sz="3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3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ไข้ ร่วมกับ อาการอย่างน้อย 2 ใน 3 อาการ ดังนี้ ปวดศีรษะ ปวดข้อ ตาแดง</a:t>
            </a:r>
            <a:endParaRPr lang="en-US" sz="2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มีผื่น (</a:t>
            </a:r>
            <a:r>
              <a:rPr lang="en-US" sz="3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maculopapular</a:t>
            </a:r>
            <a:r>
              <a:rPr lang="en-US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rash)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ที่อาศัยอยู่หรือมีประวัติเดินทางเข้าไปในตำบลที่พบผู้ป่วยยืนยันและยังอยู่ในระยะเวลาควบคุมโรค </a:t>
            </a:r>
            <a:endParaRPr lang="en-US" sz="19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ทารกที่มีศีรษะเล็ก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(Neonatal </a:t>
            </a:r>
            <a:r>
              <a:rPr lang="en-US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Microcephaly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325112"/>
          </a:xfrm>
        </p:spPr>
        <p:txBody>
          <a:bodyPr/>
          <a:lstStyle/>
          <a:p>
            <a:pPr lvl="0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ทารกที่คลอดมาไม่เกิน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เดือน </a:t>
            </a:r>
          </a:p>
          <a:p>
            <a:pPr lvl="0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วัดรอบศีรษะแล้วมีค่าความยาวเส้นรอบวงต่ำกว่า 3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Percentile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ของค่าปกติ</a:t>
            </a:r>
          </a:p>
          <a:p>
            <a:pPr lvl="0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โดยกุมารแพทย์เป็นผู้วินิจฉัย </a:t>
            </a:r>
          </a:p>
          <a:p>
            <a:pPr lvl="0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และ/หรือ พบหินปูนในเนื้อสมอง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(intracranial calcification)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Guillain-Barre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syndrome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กลุ่มอาการที่เกิดจากการอักเสบเฉียบพลันของเส้นประสาทหลาย ๆ เส้นพร้อมกัน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แพทย์เป็นผู้วินิจฉัย</a:t>
            </a:r>
            <a:endParaRPr lang="th-TH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แนวทางในการเก็บตัวอย่างส่งตรวจทางห้องปฏิบัติการ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เลือด</a:t>
            </a:r>
            <a:endParaRPr lang="en-US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en-US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Zika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RT-PCR</a:t>
            </a:r>
            <a:r>
              <a:rPr lang="th-TH" sz="36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ภูมิคุ้มกันที่จำเพาะต่อเชื้อไวรัสซิกา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(ZIKV </a:t>
            </a:r>
            <a:r>
              <a:rPr lang="en-US" sz="4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IgM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en-US" sz="4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IgG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ปัสสาวะ 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(urine) 	</a:t>
            </a:r>
          </a:p>
          <a:p>
            <a:pPr lvl="1"/>
            <a:r>
              <a:rPr lang="en-US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Zika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 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RT-PCR</a:t>
            </a:r>
            <a:r>
              <a:rPr lang="th-TH" sz="36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0" y="548680"/>
            <a:ext cx="8229600" cy="1066800"/>
          </a:xfrm>
        </p:spPr>
        <p:txBody>
          <a:bodyPr/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การติดต่อ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28736"/>
            <a:ext cx="8435280" cy="514580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ระยะฟักตัว </a:t>
            </a:r>
            <a:endParaRPr lang="en-US" sz="4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1-12 วัน แต่ที่พบบ่อยประมาณ 2-3 วัน </a:t>
            </a:r>
            <a:endParaRPr lang="th-TH" sz="4000" dirty="0" smtClean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การติดต่อ </a:t>
            </a:r>
          </a:p>
          <a:p>
            <a:pPr lvl="1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ติดต่อกันได้โดยมียุงลายเป็นพาหะนำโรค</a:t>
            </a:r>
          </a:p>
          <a:p>
            <a:pPr lvl="1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ยุงลายตัวเมียกัดและดูดเลือดผู้ป่วยที่อยู่ในระยะไข้สูง ซึ่งเป็นระยะที่มีไวรัสอยู่ในกระแสเลือด เชื้อไวรัสจะเข้าสู่กระเพาะยุง และเพิ่มจำนวนมากขึ้น แล้วเดินทางเข้าสู่ต่อมน้ำลาย เมื่อยุงที่มีเชื้อไวรัสชิคุนกุนยาไปกัดคนอื่นก็จะปล่อยเชื้อไปยังคนที่ถูกกัด</a:t>
            </a:r>
          </a:p>
          <a:p>
            <a:pPr lvl="1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ติดจากแม่สู่ลูก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แนวทางในการเก็บตัวอย่างส่งตรวจทางห้องปฏิบัติการ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ผู้ป่วยหญิงตั้งครรภ์</a:t>
            </a:r>
            <a:b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หญิงตั้งครรภ์ที่มีอาการป่วยมาไม่เกิน 1 เดือนนับจากวันเริ่มป่วย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ให้เก็บเลือด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(plasma)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และปัสสาวะ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(urine)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เพื่อส่งตรวจหาสารพันธุกรรมของไวรัส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Zika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RT-PCR</a:t>
            </a:r>
            <a:r>
              <a:rPr lang="th-TH" sz="32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หญิงตั้งครรภ์มีอาการป่วยเกิน 1 เดือน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ให้เก็บเลือด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(plasma)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เพื่อส่งตรวจหาสารพันธุกรรมของไวรัส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Zika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RT-PCR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แนวทางในการเก็บตัวอย่างส่งตรวจทางห้องปฏิบัติการ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ผู้ป่วยทั่วไป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8125"/>
            <a:ext cx="8229600" cy="4325112"/>
          </a:xfrm>
        </p:spPr>
        <p:txBody>
          <a:bodyPr/>
          <a:lstStyle/>
          <a:p>
            <a:r>
              <a:rPr lang="th-TH" sz="32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ผู้ป่วยที่มีอาการป่วยน้อยกว่า 7 วันแรกนับจากวันเริ่มป่วย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เก็บ</a:t>
            </a:r>
            <a:r>
              <a:rPr lang="th-TH" sz="3200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เลือด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3200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ปัสสาวะ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เพื่อส่งตรวจหาสารพันธุกรรมของไวรัส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Zika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RT-PCR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ผู้ป่วยในช่วงระยะเวลาตั้งแต่ 7 วัน – 1 เดือนนับจากวันเริ่มป่วย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หรือไม่ทราบวันเริ่มป่วย ให้เก็บ</a:t>
            </a:r>
            <a:r>
              <a:rPr lang="th-TH" sz="3200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ปัสสาวะ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เพื่อส่งตรวจหาสารพันธุกรรมของไวรัส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Zika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RT-PCR</a:t>
            </a:r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แนวทางในการเก็บตัวอย่างส่งตรวจทางห้องปฏิบัติการ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ทารก </a:t>
            </a:r>
            <a:r>
              <a:rPr lang="en-US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Microcephaly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z="3200" b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เก็บตัวอย่าง </a:t>
            </a:r>
            <a:r>
              <a:rPr lang="en-US" sz="3200" b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Plasma</a:t>
            </a:r>
            <a:r>
              <a:rPr lang="en-US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ครั้งที่หนึ่งทั้ง</a:t>
            </a:r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ของมารดาและทารก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เพื่อส่ง</a:t>
            </a:r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ตรวจภูมิคุ้มกันชนิด </a:t>
            </a:r>
            <a:r>
              <a:rPr lang="en-US" sz="3200" b="1" dirty="0" err="1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IgM</a:t>
            </a:r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en-US" sz="3200" b="1" dirty="0" err="1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IgG</a:t>
            </a:r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ต่อเชื้อ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ZIKV)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หาก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ZIKV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IgM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ให้ผลลบ ให้เก็บ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Plasma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ครั้งที่สองของทารกอีกครั้งในอีก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3-4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สัปดาห์ เพื่อตรวจภูมิคุ้มกันชนิด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IgM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IgG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ต่อเชื้อ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ZIKV) </a:t>
            </a:r>
          </a:p>
          <a:p>
            <a:pPr lvl="0"/>
            <a:r>
              <a:rPr lang="th-TH" sz="3200" b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เก็บตัวอย่างปัสสาวะ</a:t>
            </a:r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ของทั้งมารดาและทารก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เพื่อส่งตรวจหาสารพันธุกรรมของไวรัส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Zika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RT-PCR 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แนวทางในการเก็บตัวอย่างส่งตรวจทางห้องปฏิบัติการ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Guillain-Barre</a:t>
            </a:r>
            <a:r>
              <a:rPr lang="en-US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syndrome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z="32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เก็บตัวอย่าง </a:t>
            </a:r>
            <a:r>
              <a:rPr lang="en-US" sz="3200" b="1" u="sng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Plasma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ครั้งที่หนึ่งของผู้ป่วยเพื่อส่งตรวจภูมิคุ้มกันชนิด </a:t>
            </a:r>
            <a:r>
              <a:rPr lang="en-US" sz="3200" b="1" dirty="0" err="1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IgM</a:t>
            </a:r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</a:t>
            </a:r>
            <a:r>
              <a:rPr lang="en-US" sz="3200" b="1" dirty="0" err="1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IgG</a:t>
            </a:r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ต่อเชื้อ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ZIKV)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และหาก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ZIKV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IgM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ให้ผลลบ ให้เก็บ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Plasma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ครั้งที่สองอีก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3-4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สัปดาห์ เพื่อตรวจภูมิคุ้มกันชนิด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IgM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IgG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ต่อเชื้อ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ZIKV)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th-TH" sz="32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เก็บตัวอย่างปัสสาวะ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เพื่อส่งตรวจหาสารพันธุกรรมของไวรัส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Zika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โดยวิธี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RT-PCR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ผู้ป่วยทั่วไปที่เป็นกลุ่มก้อน (อย่างน้อย 2 คนขึ้นไป)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สนับสนุนไม่เกินร้อยละ10 ของผู้ป่วยทั้งหมด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หญิงตั้งครรภ์เฉพาะผู้ที่มีอาการตามนิยาม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Microcephaly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en-US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Guillain-Barre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syndrome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ทุกราย</a:t>
            </a:r>
          </a:p>
          <a:p>
            <a:pPr>
              <a:buNone/>
              <a:defRPr/>
            </a:pP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/>
              <a:buChar char=""/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ประสานได้ที่ กลุ่มงานระบาดวิทยา กองควบคุมโรคติดต่อ โทรศัพท์/</a:t>
            </a:r>
            <a:r>
              <a:rPr 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โทรสาร </a:t>
            </a:r>
            <a:r>
              <a:rPr lang="en-US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en-US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2203</a:t>
            </a:r>
            <a:r>
              <a:rPr lang="en-US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mtClean="0">
                <a:latin typeface="Angsana New" panose="02020603050405020304" pitchFamily="18" charset="-34"/>
                <a:cs typeface="Angsana New" panose="02020603050405020304" pitchFamily="18" charset="-34"/>
              </a:rPr>
              <a:t>2890-1</a:t>
            </a:r>
            <a:r>
              <a:rPr lang="en-US" smtClean="0">
                <a:latin typeface="Angsana New" pitchFamily="18" charset="-34"/>
                <a:cs typeface="Angsana New" panose="02020603050405020304" pitchFamily="18" charset="-34"/>
              </a:rPr>
              <a:t>, </a:t>
            </a:r>
            <a:r>
              <a:rPr lang="en-US" smtClean="0">
                <a:latin typeface="Angsana New" pitchFamily="18" charset="-34"/>
                <a:cs typeface="Angsana New" panose="02020603050405020304" pitchFamily="18" charset="-34"/>
              </a:rPr>
              <a:t>092 401 8786</a:t>
            </a:r>
            <a:r>
              <a:rPr lang="th-TH" smtClean="0">
                <a:latin typeface="Angsana New" pitchFamily="18" charset="-34"/>
                <a:cs typeface="Angsana New" panose="02020603050405020304" pitchFamily="18" charset="-34"/>
              </a:rPr>
              <a:t>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email: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epid_bma@yahoo.com</a:t>
            </a: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 typeface="Wingdings 3"/>
              <a:buChar char=""/>
              <a:defRPr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****ประสานก่อนเก็บตัวอย่างส่งตรวจเท่านั้น****</a:t>
            </a:r>
          </a:p>
          <a:p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กรณีพิจารณาสนับสนุนการส่งตรวจตัวอย่าง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66800"/>
          </a:xfrm>
        </p:spPr>
        <p:txBody>
          <a:bodyPr/>
          <a:lstStyle/>
          <a:p>
            <a:r>
              <a:rPr lang="th-TH" b="1" dirty="0" smtClean="0"/>
              <a:t>สรุปอาการและอาการแสดงโรคที่เกิดจากยุงลาย</a:t>
            </a:r>
            <a:endParaRPr lang="th-TH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929589"/>
              </p:ext>
            </p:extLst>
          </p:nvPr>
        </p:nvGraphicFramePr>
        <p:xfrm>
          <a:off x="428596" y="1928802"/>
          <a:ext cx="8229600" cy="432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3000396"/>
                <a:gridCol w="2514560"/>
              </a:tblGrid>
              <a:tr h="1192735">
                <a:tc gridSpan="3"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อาการทั่วไป</a:t>
                      </a:r>
                      <a:endParaRPr lang="th-TH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32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ไข้ ปวดศีรษะ</a:t>
                      </a:r>
                      <a:r>
                        <a:rPr lang="th-TH" sz="32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ปวดเมื่อยตามตัว</a:t>
                      </a:r>
                      <a:endParaRPr lang="th-TH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h-TH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192735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ไข้เลือดออก</a:t>
                      </a:r>
                      <a:endParaRPr lang="th-TH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ไข้ปวดข้อยุงลาย ชิคุนกุนยา </a:t>
                      </a:r>
                      <a:endParaRPr lang="th-TH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โรคซิกา</a:t>
                      </a:r>
                      <a:endParaRPr lang="th-TH" sz="32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/>
                </a:tc>
              </a:tr>
              <a:tr h="193731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th-TH" sz="2400" b="1" dirty="0" smtClean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****เลือดออกตามระบบต่างๆ</a:t>
                      </a:r>
                      <a:r>
                        <a:rPr lang="th-TH" sz="2400" b="1" baseline="0" dirty="0" smtClean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เช่น เลือดกำเดา ถ่ายเป็นเลือด*****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th-TH" sz="2400" baseline="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th-TH" sz="2400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ไเบื่ออาหาร ทานได้น้อย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******ปวดข้อ ข้ออักเสบบวม  ย้ายที่ได้</a:t>
                      </a:r>
                      <a:r>
                        <a:rPr lang="th-TH" sz="2800" b="1" baseline="0" dirty="0" smtClean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2800" b="1" dirty="0" smtClean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*****</a:t>
                      </a:r>
                    </a:p>
                    <a:p>
                      <a:pPr algn="ctr"/>
                      <a:endParaRPr lang="th-TH" sz="2800" b="1" dirty="0" smtClean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****</a:t>
                      </a:r>
                      <a:r>
                        <a:rPr lang="th-TH" sz="2400" b="1" dirty="0" smtClean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ผื่นแดง </a:t>
                      </a:r>
                      <a:r>
                        <a:rPr lang="th-TH" sz="2400" b="1" baseline="0" dirty="0" smtClean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พบได้มาก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****</a:t>
                      </a:r>
                      <a:endParaRPr lang="th-TH" sz="2400" b="1" dirty="0" smtClean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endParaRPr lang="th-TH" sz="2400" b="1" dirty="0" smtClean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endParaRPr lang="th-TH" sz="2400" b="1" dirty="0" smtClean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อาการไม่รุนแรง ไข้ไม่มาก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7772400" cy="1362075"/>
          </a:xfrm>
        </p:spPr>
        <p:txBody>
          <a:bodyPr/>
          <a:lstStyle/>
          <a:p>
            <a:pPr algn="ctr"/>
            <a:r>
              <a:rPr lang="en-US" sz="11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Thank you</a:t>
            </a:r>
            <a:endParaRPr lang="th-TH" sz="115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66800"/>
          </a:xfrm>
        </p:spPr>
        <p:txBody>
          <a:bodyPr/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การติดต่อ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r>
              <a:rPr lang="th-TH" sz="3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กลุ่มเสี่ยง </a:t>
            </a:r>
          </a:p>
          <a:p>
            <a:pPr lvl="1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เกิดได้ในประชากรทุกกลุ่มอายุ</a:t>
            </a:r>
          </a:p>
          <a:p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ระยะแพร่เชื้อ</a:t>
            </a:r>
          </a:p>
          <a:p>
            <a:pPr lvl="1"/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ระยะไข้สูงประมาณวันที่ 2 – 4 เป็นระยะที่มีไวรัสอยู่ในกระแสเลือดมาก </a:t>
            </a:r>
            <a:endParaRPr lang="th-TH" sz="4000" dirty="0" smtClean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อัตราตาย </a:t>
            </a:r>
            <a:endParaRPr lang="en-US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3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น้อยมาก มี</a:t>
            </a:r>
            <a:r>
              <a:rPr lang="en-US" sz="3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case report </a:t>
            </a:r>
            <a:r>
              <a:rPr lang="th-TH" sz="3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เสียชีวิตจาก </a:t>
            </a:r>
            <a:r>
              <a:rPr lang="en-US" sz="3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myocarditis</a:t>
            </a:r>
            <a:endParaRPr lang="th-TH" sz="3400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66800"/>
          </a:xfrm>
        </p:spPr>
        <p:txBody>
          <a:bodyPr/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อาการและอาการแสดง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ไข้สูงอย่างฉับพลัน </a:t>
            </a: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ผื่นแดง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maculopapular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rash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ขึ้นตามร่างกายและอาจมีอาการคันร่วมด้วย </a:t>
            </a: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ตาแดง 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l="12628" t="10742" r="42899" b="6250"/>
          <a:stretch>
            <a:fillRect/>
          </a:stretch>
        </p:blipFill>
        <p:spPr bwMode="auto">
          <a:xfrm>
            <a:off x="1928794" y="3571876"/>
            <a:ext cx="27911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Manifestations of chikungunya skin rash. Palm involvement of the 15 yearold girl."/>
          <p:cNvPicPr>
            <a:picLocks noChangeAspect="1" noChangeArrowheads="1"/>
          </p:cNvPicPr>
          <p:nvPr/>
        </p:nvPicPr>
        <p:blipFill>
          <a:blip r:embed="rId3"/>
          <a:srcRect b="14640"/>
          <a:stretch>
            <a:fillRect/>
          </a:stretch>
        </p:blipFill>
        <p:spPr bwMode="auto">
          <a:xfrm>
            <a:off x="5000628" y="2571744"/>
            <a:ext cx="2714644" cy="4021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66800"/>
          </a:xfrm>
        </p:spPr>
        <p:txBody>
          <a:bodyPr/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อาการและอาการแสดง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ปวดข้อ อาจพบข้ออักเสบได้ ส่วนใหญ่จะเป็นที่ข้อเล็ก พบได้หลายๆ ข้อเปลี่ยนตำแหน่งไปเรื่อยๆ (</a:t>
            </a:r>
            <a:r>
              <a:rPr lang="en-US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migratory </a:t>
            </a:r>
            <a:r>
              <a:rPr lang="en-US" sz="3200" b="1" dirty="0" err="1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polyarthritis</a:t>
            </a:r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b="1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พบจุดเลือดได้ที่ผิวหนัง และการทดสอบทูนิเกต์ให้ผลบวกได้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อาการจะหายภายใน 1-12 สัปดาห์ </a:t>
            </a:r>
          </a:p>
          <a:p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6626" name="Picture 2" descr="15-RHE-2603-Calabrese-Inset-Image-01-590pxl-width"/>
          <p:cNvPicPr>
            <a:picLocks noChangeAspect="1" noChangeArrowheads="1"/>
          </p:cNvPicPr>
          <p:nvPr/>
        </p:nvPicPr>
        <p:blipFill>
          <a:blip r:embed="rId2"/>
          <a:srcRect b="2563"/>
          <a:stretch>
            <a:fillRect/>
          </a:stretch>
        </p:blipFill>
        <p:spPr bwMode="auto">
          <a:xfrm>
            <a:off x="2571736" y="4071942"/>
            <a:ext cx="418263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ภาวะแทรกซ้อน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1322452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ผู้ป่วยบางรายอาจมีอาการปวดข้อเกิดขึ้นได้อีกภายใน 2-3 สัปดาห์ต่อมา และบางรายอาการปวดข้อจะอยู่ได้นานเป็นเดือนหรือเป็นปี </a:t>
            </a: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พบการชักร่วมกับไข้สูงได้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กลุ่มเสี่ยงที่มักพบภาวะแทรกซ้อนรุนแรง ได้แก่</a:t>
            </a:r>
          </a:p>
          <a:p>
            <a:pPr lvl="1"/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ทารกแรกเกิด</a:t>
            </a:r>
          </a:p>
          <a:p>
            <a:pPr lvl="1"/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ผู้สูงอายุ 65 ปีขึ้นไป</a:t>
            </a:r>
          </a:p>
          <a:p>
            <a:pPr lvl="1"/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ผู้มีโรคประจำตัว เช่น ความดันโลหิตสูง เบาหวาน โรคหัวใจ</a:t>
            </a:r>
          </a:p>
          <a:p>
            <a:pPr lvl="1"/>
            <a:endParaRPr lang="th-TH" sz="3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Chronic </a:t>
            </a:r>
            <a:r>
              <a:rPr lang="en-US" b="1" dirty="0" err="1" smtClean="0"/>
              <a:t>chikungunya</a:t>
            </a:r>
            <a:r>
              <a:rPr lang="en-US" b="1" dirty="0" smtClean="0"/>
              <a:t> arthritis</a:t>
            </a:r>
            <a:endParaRPr lang="th-TH" dirty="0"/>
          </a:p>
        </p:txBody>
      </p:sp>
      <p:pic>
        <p:nvPicPr>
          <p:cNvPr id="7" name="Content Placeholder 6" descr="F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500306"/>
            <a:ext cx="5500726" cy="4119188"/>
          </a:xfrm>
        </p:spPr>
      </p:pic>
      <p:sp>
        <p:nvSpPr>
          <p:cNvPr id="28674" name="AutoShape 2" descr="https://www.intechopen.com/media/chapter/67722/media/F1.p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8676" name="AutoShape 4" descr="https://www.intechopen.com/media/chapter/67722/media/F1.p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8678" name="AutoShape 6" descr="https://www.intechopen.com/media/chapter/67722/media/F1.pn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6500826" y="3214686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แสดงอาการคล้าย</a:t>
            </a:r>
            <a:r>
              <a:rPr lang="en-US" dirty="0" smtClean="0"/>
              <a:t> rheumatoid arthritis</a:t>
            </a:r>
            <a:r>
              <a:rPr lang="th-TH" dirty="0" smtClean="0"/>
              <a:t> ได้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การรายงานโรค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รายงานตั้งแต่ผู้ป่วยสงสัย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>
            <a:noAutofit/>
          </a:bodyPr>
          <a:lstStyle/>
          <a:p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นิยามเฝ้าระวังและการรายงานผู้ป่วย</a:t>
            </a:r>
          </a:p>
          <a:p>
            <a:pPr lvl="1"/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ผู้ป่วยสงสัย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มีไข้สูง ร่วมกับ อาการอย่างน้อยหนึ่งอาการ ดังนี้ </a:t>
            </a:r>
          </a:p>
          <a:p>
            <a:pPr lvl="2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มีผื่น </a:t>
            </a:r>
          </a:p>
          <a:p>
            <a:pPr lvl="2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ปวดกล้ามเนื้อ </a:t>
            </a:r>
          </a:p>
          <a:p>
            <a:pPr lvl="2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ปวดกระดูกหรือข้อ </a:t>
            </a:r>
          </a:p>
          <a:p>
            <a:pPr lvl="2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ปวดศีรษะ </a:t>
            </a:r>
          </a:p>
          <a:p>
            <a:pPr lvl="2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ปวดกระบอกตา </a:t>
            </a:r>
          </a:p>
          <a:p>
            <a:pPr lvl="2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มีเลือดออกตามผิวหนัง</a:t>
            </a:r>
          </a:p>
          <a:p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979712" y="2852936"/>
            <a:ext cx="214314" cy="21431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500430" y="3929066"/>
            <a:ext cx="214314" cy="21431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900</TotalTime>
  <Words>1560</Words>
  <Application>Microsoft Office PowerPoint</Application>
  <PresentationFormat>นำเสนอทางหน้าจอ (4:3)</PresentationFormat>
  <Paragraphs>169</Paragraphs>
  <Slides>36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36</vt:i4>
      </vt:variant>
    </vt:vector>
  </HeadingPairs>
  <TitlesOfParts>
    <vt:vector size="45" baseType="lpstr">
      <vt:lpstr>Angsana New</vt:lpstr>
      <vt:lpstr>Arial</vt:lpstr>
      <vt:lpstr>Cordia New</vt:lpstr>
      <vt:lpstr>Georgia</vt:lpstr>
      <vt:lpstr>Tahoma</vt:lpstr>
      <vt:lpstr>Trebuchet MS</vt:lpstr>
      <vt:lpstr>Wingdings 2</vt:lpstr>
      <vt:lpstr>Wingdings 3</vt:lpstr>
      <vt:lpstr>Urban</vt:lpstr>
      <vt:lpstr>โรคชิคุนกุนยา (Chikungunya)</vt:lpstr>
      <vt:lpstr>สาเหตุ</vt:lpstr>
      <vt:lpstr>การติดต่อ</vt:lpstr>
      <vt:lpstr>การติดต่อ</vt:lpstr>
      <vt:lpstr>อาการและอาการแสดง</vt:lpstr>
      <vt:lpstr>อาการและอาการแสดง</vt:lpstr>
      <vt:lpstr>ภาวะแทรกซ้อน</vt:lpstr>
      <vt:lpstr>Chronic chikungunya arthritis</vt:lpstr>
      <vt:lpstr>การรายงานโรค:รายงานตั้งแต่ผู้ป่วยสงสัย</vt:lpstr>
      <vt:lpstr>การรายงานโรค : รายงานตั้งแต่ผู้ป่วยสงสัย</vt:lpstr>
      <vt:lpstr>การรายงานโรค:</vt:lpstr>
      <vt:lpstr>แนวทางการเก็บตัวอย่าง</vt:lpstr>
      <vt:lpstr>กรณีพิจารณาสนับสนุนการส่งตรวจตัวอย่าง</vt:lpstr>
      <vt:lpstr>โรคซิก้า (Zika)</vt:lpstr>
      <vt:lpstr>งานนำเสนอ PowerPoint</vt:lpstr>
      <vt:lpstr>การติดต่อ</vt:lpstr>
      <vt:lpstr>อาการและอาการแสดง</vt:lpstr>
      <vt:lpstr>ตัวอย่างผื่นที่พบในผู้ป่วยโรคซิกาที่ติดเชื้อในประเทศไทย</vt:lpstr>
      <vt:lpstr>ลักษณะทางคลินิกของผู้ป่วยซิกา  (ข้อมูลจากการวิจัยในหญิงตั้งครรภ์ที่ประเทศบราซิล 58-59)</vt:lpstr>
      <vt:lpstr>ลักษณะทางคลินิกของผู้ป่วยซิกา  (ข้อมูลจากการวิจัยในหญิงตั้งครรภ์ที่ประเทศบราซิล 58-59)</vt:lpstr>
      <vt:lpstr>อาการและอาการแสดง</vt:lpstr>
      <vt:lpstr>ภาวะแทรกซ้อน</vt:lpstr>
      <vt:lpstr>มาตรการเฝ้าระวังทางระบาดวิทยา</vt:lpstr>
      <vt:lpstr>ผู้ป่วยหญิงตั้งครรภ์ </vt:lpstr>
      <vt:lpstr>ผู้ป่วยทั่วไป </vt:lpstr>
      <vt:lpstr>ผู้ป่วยทั่วไป </vt:lpstr>
      <vt:lpstr>ทารกที่มีศีรษะเล็ก (Neonatal Microcephaly)</vt:lpstr>
      <vt:lpstr>Guillain-Barre syndrome</vt:lpstr>
      <vt:lpstr>แนวทางในการเก็บตัวอย่างส่งตรวจทางห้องปฏิบัติการ </vt:lpstr>
      <vt:lpstr>แนวทางในการเก็บตัวอย่างส่งตรวจทางห้องปฏิบัติการ: ผู้ป่วยหญิงตั้งครรภ์  </vt:lpstr>
      <vt:lpstr>แนวทางในการเก็บตัวอย่างส่งตรวจทางห้องปฏิบัติการ: ผู้ป่วยทั่วไป</vt:lpstr>
      <vt:lpstr>แนวทางในการเก็บตัวอย่างส่งตรวจทางห้องปฏิบัติการ: ทารก Microcephaly</vt:lpstr>
      <vt:lpstr>แนวทางในการเก็บตัวอย่างส่งตรวจทางห้องปฏิบัติการ: Guillain-Barre syndrome</vt:lpstr>
      <vt:lpstr>กรณีพิจารณาสนับสนุนการส่งตรวจตัวอย่าง</vt:lpstr>
      <vt:lpstr>สรุปอาการและอาการแสดงโรคที่เกิดจากยุงลาย</vt:lpstr>
      <vt:lpstr>Thank you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โรคไอกรน</dc:title>
  <dc:creator>NEW1</dc:creator>
  <cp:lastModifiedBy>user</cp:lastModifiedBy>
  <cp:revision>78</cp:revision>
  <dcterms:created xsi:type="dcterms:W3CDTF">2018-11-27T04:18:41Z</dcterms:created>
  <dcterms:modified xsi:type="dcterms:W3CDTF">2019-11-19T03:31:27Z</dcterms:modified>
</cp:coreProperties>
</file>