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84" r:id="rId2"/>
    <p:sldId id="478" r:id="rId3"/>
    <p:sldId id="464" r:id="rId4"/>
    <p:sldId id="483" r:id="rId5"/>
    <p:sldId id="495" r:id="rId6"/>
    <p:sldId id="497" r:id="rId7"/>
    <p:sldId id="498" r:id="rId8"/>
    <p:sldId id="499" r:id="rId9"/>
    <p:sldId id="500" r:id="rId10"/>
    <p:sldId id="501" r:id="rId11"/>
    <p:sldId id="492" r:id="rId12"/>
    <p:sldId id="493" r:id="rId13"/>
    <p:sldId id="503" r:id="rId14"/>
    <p:sldId id="504" r:id="rId15"/>
    <p:sldId id="465" r:id="rId16"/>
    <p:sldId id="466" r:id="rId17"/>
    <p:sldId id="467" r:id="rId18"/>
    <p:sldId id="468" r:id="rId19"/>
    <p:sldId id="479" r:id="rId20"/>
    <p:sldId id="480" r:id="rId21"/>
  </p:sldIdLst>
  <p:sldSz cx="9144000" cy="6858000" type="screen4x3"/>
  <p:notesSz cx="9913938" cy="678815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C2B08"/>
    <a:srgbClr val="000099"/>
    <a:srgbClr val="000000"/>
    <a:srgbClr val="FF3300"/>
    <a:srgbClr val="FFFFFF"/>
    <a:srgbClr val="FF7C80"/>
    <a:srgbClr val="FFCCFF"/>
    <a:srgbClr val="DDE6F3"/>
    <a:srgbClr val="EDF2F9"/>
    <a:srgbClr val="EBF1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สไตล์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สไตล์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สไตล์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สไตล์ธีม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สไตล์ธีม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7101" autoAdjust="0"/>
  </p:normalViewPr>
  <p:slideViewPr>
    <p:cSldViewPr>
      <p:cViewPr varScale="1">
        <p:scale>
          <a:sx n="73" d="100"/>
          <a:sy n="73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173A4-70A5-48A2-8A15-EDCB7FBF1F20}" type="doc">
      <dgm:prSet loTypeId="urn:microsoft.com/office/officeart/2008/layout/VerticalCurvedList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th-TH"/>
        </a:p>
      </dgm:t>
    </dgm:pt>
    <dgm:pt modelId="{400E8CFF-5364-4D60-B840-0423267340F2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rgbClr val="000000"/>
              </a:solidFill>
            </a:rPr>
            <a:t>การป้องกันโรคล่วงหน้า</a:t>
          </a:r>
          <a:endParaRPr lang="th-TH" sz="3200" b="1" dirty="0">
            <a:solidFill>
              <a:srgbClr val="000000"/>
            </a:solidFill>
          </a:endParaRPr>
        </a:p>
      </dgm:t>
    </dgm:pt>
    <dgm:pt modelId="{D080EC79-84B4-4792-BF22-0573CD8385F5}" type="parTrans" cxnId="{D5BC1C2F-558B-428D-88EF-4F88240EC747}">
      <dgm:prSet/>
      <dgm:spPr/>
      <dgm:t>
        <a:bodyPr/>
        <a:lstStyle/>
        <a:p>
          <a:endParaRPr lang="th-TH" sz="3200" b="1">
            <a:solidFill>
              <a:srgbClr val="000000"/>
            </a:solidFill>
          </a:endParaRPr>
        </a:p>
      </dgm:t>
    </dgm:pt>
    <dgm:pt modelId="{4056203E-EA57-495A-AE1D-B3C146286E1B}" type="sibTrans" cxnId="{D5BC1C2F-558B-428D-88EF-4F88240EC747}">
      <dgm:prSet/>
      <dgm:spPr/>
      <dgm:t>
        <a:bodyPr/>
        <a:lstStyle/>
        <a:p>
          <a:endParaRPr lang="th-TH" sz="3200" b="1">
            <a:solidFill>
              <a:srgbClr val="000000"/>
            </a:solidFill>
          </a:endParaRPr>
        </a:p>
      </dgm:t>
    </dgm:pt>
    <dgm:pt modelId="{3965228E-13C7-428A-888F-361251AEE14E}">
      <dgm:prSet phldrT="[ข้อความ]" custT="1"/>
      <dgm:spPr/>
      <dgm:t>
        <a:bodyPr/>
        <a:lstStyle/>
        <a:p>
          <a:r>
            <a:rPr lang="th-TH" sz="3200" b="1" smtClean="0">
              <a:solidFill>
                <a:srgbClr val="000000"/>
              </a:solidFill>
            </a:rPr>
            <a:t>การควบคุมโรคไข้เลือดออกกรณีระบาด</a:t>
          </a:r>
          <a:endParaRPr lang="th-TH" sz="3200" b="1" dirty="0">
            <a:solidFill>
              <a:srgbClr val="000000"/>
            </a:solidFill>
          </a:endParaRPr>
        </a:p>
      </dgm:t>
    </dgm:pt>
    <dgm:pt modelId="{43C33FCE-C50F-4D56-8434-AC8F94516755}" type="parTrans" cxnId="{B8EA765D-EA17-4419-8D80-879454AAA476}">
      <dgm:prSet/>
      <dgm:spPr/>
      <dgm:t>
        <a:bodyPr/>
        <a:lstStyle/>
        <a:p>
          <a:endParaRPr lang="th-TH" sz="3200" b="1">
            <a:solidFill>
              <a:srgbClr val="000000"/>
            </a:solidFill>
          </a:endParaRPr>
        </a:p>
      </dgm:t>
    </dgm:pt>
    <dgm:pt modelId="{7A42FCAF-CB76-474D-8E45-95BF08AE0F7B}" type="sibTrans" cxnId="{B8EA765D-EA17-4419-8D80-879454AAA476}">
      <dgm:prSet/>
      <dgm:spPr/>
      <dgm:t>
        <a:bodyPr/>
        <a:lstStyle/>
        <a:p>
          <a:endParaRPr lang="th-TH" sz="3200" b="1">
            <a:solidFill>
              <a:srgbClr val="000000"/>
            </a:solidFill>
          </a:endParaRPr>
        </a:p>
      </dgm:t>
    </dgm:pt>
    <dgm:pt modelId="{142B3581-243C-4A6B-948A-0B5210415F01}" type="pres">
      <dgm:prSet presAssocID="{AC6173A4-70A5-48A2-8A15-EDCB7FBF1F2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B2431B67-BE46-43C4-8072-8D6BEDBD041D}" type="pres">
      <dgm:prSet presAssocID="{AC6173A4-70A5-48A2-8A15-EDCB7FBF1F20}" presName="Name1" presStyleCnt="0"/>
      <dgm:spPr/>
    </dgm:pt>
    <dgm:pt modelId="{4166C3D7-8A69-49C2-AFBC-FAB803645215}" type="pres">
      <dgm:prSet presAssocID="{AC6173A4-70A5-48A2-8A15-EDCB7FBF1F20}" presName="cycle" presStyleCnt="0"/>
      <dgm:spPr/>
    </dgm:pt>
    <dgm:pt modelId="{50034B21-A9AB-4EB1-9165-A99833087BFE}" type="pres">
      <dgm:prSet presAssocID="{AC6173A4-70A5-48A2-8A15-EDCB7FBF1F20}" presName="srcNode" presStyleLbl="node1" presStyleIdx="0" presStyleCnt="2"/>
      <dgm:spPr/>
    </dgm:pt>
    <dgm:pt modelId="{43196A99-54F2-4360-AD0A-6EFF7D6BEEB9}" type="pres">
      <dgm:prSet presAssocID="{AC6173A4-70A5-48A2-8A15-EDCB7FBF1F20}" presName="conn" presStyleLbl="parChTrans1D2" presStyleIdx="0" presStyleCnt="1"/>
      <dgm:spPr/>
      <dgm:t>
        <a:bodyPr/>
        <a:lstStyle/>
        <a:p>
          <a:endParaRPr lang="th-TH"/>
        </a:p>
      </dgm:t>
    </dgm:pt>
    <dgm:pt modelId="{3107719F-0B70-4B4E-AA89-98A38F00AADD}" type="pres">
      <dgm:prSet presAssocID="{AC6173A4-70A5-48A2-8A15-EDCB7FBF1F20}" presName="extraNode" presStyleLbl="node1" presStyleIdx="0" presStyleCnt="2"/>
      <dgm:spPr/>
    </dgm:pt>
    <dgm:pt modelId="{399E4C81-3A22-4686-AD2B-285D2F8BDBEF}" type="pres">
      <dgm:prSet presAssocID="{AC6173A4-70A5-48A2-8A15-EDCB7FBF1F20}" presName="dstNode" presStyleLbl="node1" presStyleIdx="0" presStyleCnt="2"/>
      <dgm:spPr/>
    </dgm:pt>
    <dgm:pt modelId="{5FCABF11-CE64-411F-BB7C-097F5B227F46}" type="pres">
      <dgm:prSet presAssocID="{400E8CFF-5364-4D60-B840-0423267340F2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E5DD180-9CC7-43FA-82AD-9D053BEB47D2}" type="pres">
      <dgm:prSet presAssocID="{400E8CFF-5364-4D60-B840-0423267340F2}" presName="accent_1" presStyleCnt="0"/>
      <dgm:spPr/>
    </dgm:pt>
    <dgm:pt modelId="{BB54BF63-77BB-4399-B5DC-9F9CDECDDA78}" type="pres">
      <dgm:prSet presAssocID="{400E8CFF-5364-4D60-B840-0423267340F2}" presName="accentRepeatNode" presStyleLbl="solidFgAcc1" presStyleIdx="0" presStyleCnt="2"/>
      <dgm:spPr/>
    </dgm:pt>
    <dgm:pt modelId="{AD7F9BB5-B20D-4746-B4E6-DD5EFB7CF530}" type="pres">
      <dgm:prSet presAssocID="{3965228E-13C7-428A-888F-361251AEE14E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54BCB11-41E1-4A49-82F5-5EC5A49C2676}" type="pres">
      <dgm:prSet presAssocID="{3965228E-13C7-428A-888F-361251AEE14E}" presName="accent_2" presStyleCnt="0"/>
      <dgm:spPr/>
    </dgm:pt>
    <dgm:pt modelId="{00EA8AED-9083-4E53-8416-E85F3CF5B2F1}" type="pres">
      <dgm:prSet presAssocID="{3965228E-13C7-428A-888F-361251AEE14E}" presName="accentRepeatNode" presStyleLbl="solidFgAcc1" presStyleIdx="1" presStyleCnt="2"/>
      <dgm:spPr/>
    </dgm:pt>
  </dgm:ptLst>
  <dgm:cxnLst>
    <dgm:cxn modelId="{B8EA765D-EA17-4419-8D80-879454AAA476}" srcId="{AC6173A4-70A5-48A2-8A15-EDCB7FBF1F20}" destId="{3965228E-13C7-428A-888F-361251AEE14E}" srcOrd="1" destOrd="0" parTransId="{43C33FCE-C50F-4D56-8434-AC8F94516755}" sibTransId="{7A42FCAF-CB76-474D-8E45-95BF08AE0F7B}"/>
    <dgm:cxn modelId="{C44FD604-07F6-4EDB-899E-44777A27A6B7}" type="presOf" srcId="{AC6173A4-70A5-48A2-8A15-EDCB7FBF1F20}" destId="{142B3581-243C-4A6B-948A-0B5210415F01}" srcOrd="0" destOrd="0" presId="urn:microsoft.com/office/officeart/2008/layout/VerticalCurvedList"/>
    <dgm:cxn modelId="{31A331EF-0996-437C-96D9-B782DB48D54D}" type="presOf" srcId="{4056203E-EA57-495A-AE1D-B3C146286E1B}" destId="{43196A99-54F2-4360-AD0A-6EFF7D6BEEB9}" srcOrd="0" destOrd="0" presId="urn:microsoft.com/office/officeart/2008/layout/VerticalCurvedList"/>
    <dgm:cxn modelId="{D5BC1C2F-558B-428D-88EF-4F88240EC747}" srcId="{AC6173A4-70A5-48A2-8A15-EDCB7FBF1F20}" destId="{400E8CFF-5364-4D60-B840-0423267340F2}" srcOrd="0" destOrd="0" parTransId="{D080EC79-84B4-4792-BF22-0573CD8385F5}" sibTransId="{4056203E-EA57-495A-AE1D-B3C146286E1B}"/>
    <dgm:cxn modelId="{A3EC6DAD-D95F-4B33-806E-68C80CA24F82}" type="presOf" srcId="{3965228E-13C7-428A-888F-361251AEE14E}" destId="{AD7F9BB5-B20D-4746-B4E6-DD5EFB7CF530}" srcOrd="0" destOrd="0" presId="urn:microsoft.com/office/officeart/2008/layout/VerticalCurvedList"/>
    <dgm:cxn modelId="{6E6DB634-F339-49B3-B122-C69AB81BCD41}" type="presOf" srcId="{400E8CFF-5364-4D60-B840-0423267340F2}" destId="{5FCABF11-CE64-411F-BB7C-097F5B227F46}" srcOrd="0" destOrd="0" presId="urn:microsoft.com/office/officeart/2008/layout/VerticalCurvedList"/>
    <dgm:cxn modelId="{FF503B8B-1166-430A-8857-7928B24E6CCF}" type="presParOf" srcId="{142B3581-243C-4A6B-948A-0B5210415F01}" destId="{B2431B67-BE46-43C4-8072-8D6BEDBD041D}" srcOrd="0" destOrd="0" presId="urn:microsoft.com/office/officeart/2008/layout/VerticalCurvedList"/>
    <dgm:cxn modelId="{669EF142-1F85-4D5D-8B2C-A2BC08E9B149}" type="presParOf" srcId="{B2431B67-BE46-43C4-8072-8D6BEDBD041D}" destId="{4166C3D7-8A69-49C2-AFBC-FAB803645215}" srcOrd="0" destOrd="0" presId="urn:microsoft.com/office/officeart/2008/layout/VerticalCurvedList"/>
    <dgm:cxn modelId="{3E85E7C0-4C43-4B73-BC3B-D0FD7878E16E}" type="presParOf" srcId="{4166C3D7-8A69-49C2-AFBC-FAB803645215}" destId="{50034B21-A9AB-4EB1-9165-A99833087BFE}" srcOrd="0" destOrd="0" presId="urn:microsoft.com/office/officeart/2008/layout/VerticalCurvedList"/>
    <dgm:cxn modelId="{CD45F42E-ADA6-4D32-921D-EB558BCC5673}" type="presParOf" srcId="{4166C3D7-8A69-49C2-AFBC-FAB803645215}" destId="{43196A99-54F2-4360-AD0A-6EFF7D6BEEB9}" srcOrd="1" destOrd="0" presId="urn:microsoft.com/office/officeart/2008/layout/VerticalCurvedList"/>
    <dgm:cxn modelId="{8287B208-AAC4-4A33-A555-5C10FAE86513}" type="presParOf" srcId="{4166C3D7-8A69-49C2-AFBC-FAB803645215}" destId="{3107719F-0B70-4B4E-AA89-98A38F00AADD}" srcOrd="2" destOrd="0" presId="urn:microsoft.com/office/officeart/2008/layout/VerticalCurvedList"/>
    <dgm:cxn modelId="{B1798D5A-FFB5-4AA5-8635-3F22C4CCE87C}" type="presParOf" srcId="{4166C3D7-8A69-49C2-AFBC-FAB803645215}" destId="{399E4C81-3A22-4686-AD2B-285D2F8BDBEF}" srcOrd="3" destOrd="0" presId="urn:microsoft.com/office/officeart/2008/layout/VerticalCurvedList"/>
    <dgm:cxn modelId="{753B3D82-3AB0-4F41-A289-71DD47DA8A8C}" type="presParOf" srcId="{B2431B67-BE46-43C4-8072-8D6BEDBD041D}" destId="{5FCABF11-CE64-411F-BB7C-097F5B227F46}" srcOrd="1" destOrd="0" presId="urn:microsoft.com/office/officeart/2008/layout/VerticalCurvedList"/>
    <dgm:cxn modelId="{C514184A-4EC3-4FAD-9006-0F867E825315}" type="presParOf" srcId="{B2431B67-BE46-43C4-8072-8D6BEDBD041D}" destId="{3E5DD180-9CC7-43FA-82AD-9D053BEB47D2}" srcOrd="2" destOrd="0" presId="urn:microsoft.com/office/officeart/2008/layout/VerticalCurvedList"/>
    <dgm:cxn modelId="{38DC2CE2-B22C-4046-ABBF-E3D178EC897B}" type="presParOf" srcId="{3E5DD180-9CC7-43FA-82AD-9D053BEB47D2}" destId="{BB54BF63-77BB-4399-B5DC-9F9CDECDDA78}" srcOrd="0" destOrd="0" presId="urn:microsoft.com/office/officeart/2008/layout/VerticalCurvedList"/>
    <dgm:cxn modelId="{E331BE0E-A3BB-4942-AAA4-D5316BD111FB}" type="presParOf" srcId="{B2431B67-BE46-43C4-8072-8D6BEDBD041D}" destId="{AD7F9BB5-B20D-4746-B4E6-DD5EFB7CF530}" srcOrd="3" destOrd="0" presId="urn:microsoft.com/office/officeart/2008/layout/VerticalCurvedList"/>
    <dgm:cxn modelId="{E632FCD5-928C-44DA-9B51-9FCEAE356B1A}" type="presParOf" srcId="{B2431B67-BE46-43C4-8072-8D6BEDBD041D}" destId="{354BCB11-41E1-4A49-82F5-5EC5A49C2676}" srcOrd="4" destOrd="0" presId="urn:microsoft.com/office/officeart/2008/layout/VerticalCurvedList"/>
    <dgm:cxn modelId="{7C9F7271-1F47-4747-AEAF-5449E9D0C3C3}" type="presParOf" srcId="{354BCB11-41E1-4A49-82F5-5EC5A49C2676}" destId="{00EA8AED-9083-4E53-8416-E85F3CF5B2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96A99-54F2-4360-AD0A-6EFF7D6BEEB9}">
      <dsp:nvSpPr>
        <dsp:cNvPr id="0" name=""/>
        <dsp:cNvSpPr/>
      </dsp:nvSpPr>
      <dsp:spPr>
        <a:xfrm>
          <a:off x="-5027170" y="-776006"/>
          <a:ext cx="6032285" cy="6032285"/>
        </a:xfrm>
        <a:prstGeom prst="blockArc">
          <a:avLst>
            <a:gd name="adj1" fmla="val 18900000"/>
            <a:gd name="adj2" fmla="val 2700000"/>
            <a:gd name="adj3" fmla="val 358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ABF11-CE64-411F-BB7C-097F5B227F46}">
      <dsp:nvSpPr>
        <dsp:cNvPr id="0" name=""/>
        <dsp:cNvSpPr/>
      </dsp:nvSpPr>
      <dsp:spPr>
        <a:xfrm>
          <a:off x="823586" y="640051"/>
          <a:ext cx="6104839" cy="12799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594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000000"/>
              </a:solidFill>
            </a:rPr>
            <a:t>การป้องกันโรคล่วงหน้า</a:t>
          </a:r>
          <a:endParaRPr lang="th-TH" sz="3200" b="1" kern="1200" dirty="0">
            <a:solidFill>
              <a:srgbClr val="000000"/>
            </a:solidFill>
          </a:endParaRPr>
        </a:p>
      </dsp:txBody>
      <dsp:txXfrm>
        <a:off x="823586" y="640051"/>
        <a:ext cx="6104839" cy="1279924"/>
      </dsp:txXfrm>
    </dsp:sp>
    <dsp:sp modelId="{BB54BF63-77BB-4399-B5DC-9F9CDECDDA78}">
      <dsp:nvSpPr>
        <dsp:cNvPr id="0" name=""/>
        <dsp:cNvSpPr/>
      </dsp:nvSpPr>
      <dsp:spPr>
        <a:xfrm>
          <a:off x="23633" y="480061"/>
          <a:ext cx="1599905" cy="1599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7F9BB5-B20D-4746-B4E6-DD5EFB7CF530}">
      <dsp:nvSpPr>
        <dsp:cNvPr id="0" name=""/>
        <dsp:cNvSpPr/>
      </dsp:nvSpPr>
      <dsp:spPr>
        <a:xfrm>
          <a:off x="823586" y="2560296"/>
          <a:ext cx="6104839" cy="12799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594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rgbClr val="000000"/>
              </a:solidFill>
            </a:rPr>
            <a:t>การควบคุมโรคไข้เลือดออกกรณีระบาด</a:t>
          </a:r>
          <a:endParaRPr lang="th-TH" sz="3200" b="1" kern="1200" dirty="0">
            <a:solidFill>
              <a:srgbClr val="000000"/>
            </a:solidFill>
          </a:endParaRPr>
        </a:p>
      </dsp:txBody>
      <dsp:txXfrm>
        <a:off x="823586" y="2560296"/>
        <a:ext cx="6104839" cy="1279924"/>
      </dsp:txXfrm>
    </dsp:sp>
    <dsp:sp modelId="{00EA8AED-9083-4E53-8416-E85F3CF5B2F1}">
      <dsp:nvSpPr>
        <dsp:cNvPr id="0" name=""/>
        <dsp:cNvSpPr/>
      </dsp:nvSpPr>
      <dsp:spPr>
        <a:xfrm>
          <a:off x="23633" y="2400305"/>
          <a:ext cx="1599905" cy="1599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4295508" cy="339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5244" y="3"/>
            <a:ext cx="4297103" cy="339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447320"/>
            <a:ext cx="4295508" cy="339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9" tIns="45830" rIns="91659" bIns="4583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5244" y="6447320"/>
            <a:ext cx="4297103" cy="339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21B1E2E3-A313-4E37-ACB1-44A9268BF2A0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xmlns="" val="186882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95508" cy="339249"/>
          </a:xfrm>
          <a:prstGeom prst="rect">
            <a:avLst/>
          </a:prstGeom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15244" y="3"/>
            <a:ext cx="4297103" cy="339249"/>
          </a:xfrm>
          <a:prstGeom prst="rect">
            <a:avLst/>
          </a:prstGeom>
        </p:spPr>
        <p:txBody>
          <a:bodyPr vert="horz" lIns="91659" tIns="45830" rIns="91659" bIns="45830" rtlCol="0"/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08000"/>
            <a:ext cx="3395662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9" tIns="45830" rIns="91659" bIns="4583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89803" y="3224454"/>
            <a:ext cx="7934339" cy="3054827"/>
          </a:xfrm>
          <a:prstGeom prst="rect">
            <a:avLst/>
          </a:prstGeom>
        </p:spPr>
        <p:txBody>
          <a:bodyPr vert="horz" lIns="91659" tIns="45830" rIns="91659" bIns="45830" rtlCol="0"/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4" y="6447320"/>
            <a:ext cx="4295508" cy="339249"/>
          </a:xfrm>
          <a:prstGeom prst="rect">
            <a:avLst/>
          </a:prstGeom>
        </p:spPr>
        <p:txBody>
          <a:bodyPr vert="horz" wrap="square" lIns="91659" tIns="45830" rIns="91659" bIns="4583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15244" y="6447320"/>
            <a:ext cx="4297103" cy="339249"/>
          </a:xfrm>
          <a:prstGeom prst="rect">
            <a:avLst/>
          </a:prstGeom>
        </p:spPr>
        <p:txBody>
          <a:bodyPr vert="horz" wrap="squar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9129CAB1-E8A8-44C7-AF7D-CD27F4FF620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xmlns="" val="29506822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B6F9-3B54-452E-9A6A-9DFCDF1F1E8B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3066-92BE-4B5B-8812-539699E561A7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404783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844B8-29FC-450E-86D8-145435CD1F21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BB6D-DF9B-4191-B8AA-F6B60A330214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6837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34BF-A28F-4CCC-A620-483C6F352C9E}" type="datetimeFigureOut">
              <a:rPr lang="th-TH"/>
              <a:pPr>
                <a:defRPr/>
              </a:pPr>
              <a:t>15/11/62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DE04-BFB2-4E85-97AB-30328D4F791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773C-1589-4909-A19A-914F1597096C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CB99D-1F5C-4957-A99E-9405213FE29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18094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2231-FAE0-4BA8-836C-B3A3BF0FEEFD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8E83-C992-438E-BF55-094B722DD4E2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135060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45536-E43F-4F98-82E3-754375206BB4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D00B5-74BD-433C-86B5-AC079979F5D1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294874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8D2C-2C8B-4FB1-9247-59DADF631277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266B-47D5-4E87-80AF-7434460A7F64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310833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8AA3-6A54-4EDB-80FB-8AA1CE4C44DE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6A72-3AC0-434C-9179-D998EFE273C1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346509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E9F55-DEBE-41DF-BBDB-F57DEB681A9E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E4ABA-EF88-4224-86C5-F1C4874C81E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292177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B88E-113D-4820-8A26-10F8E39FE54D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3E045-6245-4CB4-95FD-C7C6782B34EC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296556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87522-7864-470F-AFFF-688B72D8259A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8533-6A6A-4E6A-98CE-AD59A3641347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xmlns="" val="378495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43" name="Freeform 3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>
                <a:gd name="T0" fmla="*/ 37 w 39"/>
                <a:gd name="T1" fmla="*/ 36 h 121"/>
                <a:gd name="T2" fmla="*/ 35 w 39"/>
                <a:gd name="T3" fmla="*/ 36 h 121"/>
                <a:gd name="T4" fmla="*/ 30 w 39"/>
                <a:gd name="T5" fmla="*/ 36 h 121"/>
                <a:gd name="T6" fmla="*/ 22 w 39"/>
                <a:gd name="T7" fmla="*/ 34 h 121"/>
                <a:gd name="T8" fmla="*/ 15 w 39"/>
                <a:gd name="T9" fmla="*/ 30 h 121"/>
                <a:gd name="T10" fmla="*/ 7 w 39"/>
                <a:gd name="T11" fmla="*/ 23 h 121"/>
                <a:gd name="T12" fmla="*/ 3 w 39"/>
                <a:gd name="T13" fmla="*/ 13 h 121"/>
                <a:gd name="T14" fmla="*/ 0 w 39"/>
                <a:gd name="T15" fmla="*/ 0 h 121"/>
                <a:gd name="T16" fmla="*/ 3 w 39"/>
                <a:gd name="T17" fmla="*/ 0 h 121"/>
                <a:gd name="T18" fmla="*/ 7 w 39"/>
                <a:gd name="T19" fmla="*/ 1 h 121"/>
                <a:gd name="T20" fmla="*/ 15 w 39"/>
                <a:gd name="T21" fmla="*/ 3 h 121"/>
                <a:gd name="T22" fmla="*/ 23 w 39"/>
                <a:gd name="T23" fmla="*/ 5 h 121"/>
                <a:gd name="T24" fmla="*/ 30 w 39"/>
                <a:gd name="T25" fmla="*/ 11 h 121"/>
                <a:gd name="T26" fmla="*/ 37 w 39"/>
                <a:gd name="T27" fmla="*/ 20 h 121"/>
                <a:gd name="T28" fmla="*/ 39 w 39"/>
                <a:gd name="T29" fmla="*/ 34 h 121"/>
                <a:gd name="T30" fmla="*/ 39 w 39"/>
                <a:gd name="T31" fmla="*/ 121 h 121"/>
                <a:gd name="T32" fmla="*/ 37 w 39"/>
                <a:gd name="T33" fmla="*/ 121 h 121"/>
                <a:gd name="T34" fmla="*/ 37 w 39"/>
                <a:gd name="T35" fmla="*/ 36 h 1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44" name="Freeform 4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>
                <a:gd name="T0" fmla="*/ 3 w 45"/>
                <a:gd name="T1" fmla="*/ 42 h 139"/>
                <a:gd name="T2" fmla="*/ 6 w 45"/>
                <a:gd name="T3" fmla="*/ 42 h 139"/>
                <a:gd name="T4" fmla="*/ 12 w 45"/>
                <a:gd name="T5" fmla="*/ 42 h 139"/>
                <a:gd name="T6" fmla="*/ 20 w 45"/>
                <a:gd name="T7" fmla="*/ 39 h 139"/>
                <a:gd name="T8" fmla="*/ 29 w 45"/>
                <a:gd name="T9" fmla="*/ 35 h 139"/>
                <a:gd name="T10" fmla="*/ 37 w 45"/>
                <a:gd name="T11" fmla="*/ 27 h 139"/>
                <a:gd name="T12" fmla="*/ 43 w 45"/>
                <a:gd name="T13" fmla="*/ 17 h 139"/>
                <a:gd name="T14" fmla="*/ 45 w 45"/>
                <a:gd name="T15" fmla="*/ 2 h 139"/>
                <a:gd name="T16" fmla="*/ 43 w 45"/>
                <a:gd name="T17" fmla="*/ 0 h 139"/>
                <a:gd name="T18" fmla="*/ 37 w 45"/>
                <a:gd name="T19" fmla="*/ 2 h 139"/>
                <a:gd name="T20" fmla="*/ 29 w 45"/>
                <a:gd name="T21" fmla="*/ 3 h 139"/>
                <a:gd name="T22" fmla="*/ 19 w 45"/>
                <a:gd name="T23" fmla="*/ 7 h 139"/>
                <a:gd name="T24" fmla="*/ 11 w 45"/>
                <a:gd name="T25" fmla="*/ 14 h 139"/>
                <a:gd name="T26" fmla="*/ 4 w 45"/>
                <a:gd name="T27" fmla="*/ 23 h 139"/>
                <a:gd name="T28" fmla="*/ 0 w 45"/>
                <a:gd name="T29" fmla="*/ 39 h 139"/>
                <a:gd name="T30" fmla="*/ 0 w 45"/>
                <a:gd name="T31" fmla="*/ 139 h 139"/>
                <a:gd name="T32" fmla="*/ 3 w 45"/>
                <a:gd name="T33" fmla="*/ 139 h 139"/>
                <a:gd name="T34" fmla="*/ 3 w 45"/>
                <a:gd name="T35" fmla="*/ 42 h 1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45" name="Freeform 5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>
                <a:gd name="T0" fmla="*/ 68 w 146"/>
                <a:gd name="T1" fmla="*/ 67 h 211"/>
                <a:gd name="T2" fmla="*/ 67 w 146"/>
                <a:gd name="T3" fmla="*/ 67 h 211"/>
                <a:gd name="T4" fmla="*/ 60 w 146"/>
                <a:gd name="T5" fmla="*/ 66 h 211"/>
                <a:gd name="T6" fmla="*/ 50 w 146"/>
                <a:gd name="T7" fmla="*/ 64 h 211"/>
                <a:gd name="T8" fmla="*/ 41 w 146"/>
                <a:gd name="T9" fmla="*/ 62 h 211"/>
                <a:gd name="T10" fmla="*/ 29 w 146"/>
                <a:gd name="T11" fmla="*/ 55 h 211"/>
                <a:gd name="T12" fmla="*/ 18 w 146"/>
                <a:gd name="T13" fmla="*/ 47 h 211"/>
                <a:gd name="T14" fmla="*/ 10 w 146"/>
                <a:gd name="T15" fmla="*/ 35 h 211"/>
                <a:gd name="T16" fmla="*/ 3 w 146"/>
                <a:gd name="T17" fmla="*/ 20 h 211"/>
                <a:gd name="T18" fmla="*/ 0 w 146"/>
                <a:gd name="T19" fmla="*/ 0 h 211"/>
                <a:gd name="T20" fmla="*/ 3 w 146"/>
                <a:gd name="T21" fmla="*/ 0 h 211"/>
                <a:gd name="T22" fmla="*/ 10 w 146"/>
                <a:gd name="T23" fmla="*/ 0 h 211"/>
                <a:gd name="T24" fmla="*/ 19 w 146"/>
                <a:gd name="T25" fmla="*/ 0 h 211"/>
                <a:gd name="T26" fmla="*/ 30 w 146"/>
                <a:gd name="T27" fmla="*/ 2 h 211"/>
                <a:gd name="T28" fmla="*/ 41 w 146"/>
                <a:gd name="T29" fmla="*/ 6 h 211"/>
                <a:gd name="T30" fmla="*/ 53 w 146"/>
                <a:gd name="T31" fmla="*/ 14 h 211"/>
                <a:gd name="T32" fmla="*/ 62 w 146"/>
                <a:gd name="T33" fmla="*/ 25 h 211"/>
                <a:gd name="T34" fmla="*/ 69 w 146"/>
                <a:gd name="T35" fmla="*/ 41 h 211"/>
                <a:gd name="T36" fmla="*/ 73 w 146"/>
                <a:gd name="T37" fmla="*/ 62 h 211"/>
                <a:gd name="T38" fmla="*/ 73 w 146"/>
                <a:gd name="T39" fmla="*/ 60 h 211"/>
                <a:gd name="T40" fmla="*/ 73 w 146"/>
                <a:gd name="T41" fmla="*/ 55 h 211"/>
                <a:gd name="T42" fmla="*/ 75 w 146"/>
                <a:gd name="T43" fmla="*/ 45 h 211"/>
                <a:gd name="T44" fmla="*/ 79 w 146"/>
                <a:gd name="T45" fmla="*/ 36 h 211"/>
                <a:gd name="T46" fmla="*/ 84 w 146"/>
                <a:gd name="T47" fmla="*/ 25 h 211"/>
                <a:gd name="T48" fmla="*/ 92 w 146"/>
                <a:gd name="T49" fmla="*/ 16 h 211"/>
                <a:gd name="T50" fmla="*/ 106 w 146"/>
                <a:gd name="T51" fmla="*/ 8 h 211"/>
                <a:gd name="T52" fmla="*/ 123 w 146"/>
                <a:gd name="T53" fmla="*/ 2 h 211"/>
                <a:gd name="T54" fmla="*/ 146 w 146"/>
                <a:gd name="T55" fmla="*/ 0 h 211"/>
                <a:gd name="T56" fmla="*/ 145 w 146"/>
                <a:gd name="T57" fmla="*/ 2 h 211"/>
                <a:gd name="T58" fmla="*/ 145 w 146"/>
                <a:gd name="T59" fmla="*/ 8 h 211"/>
                <a:gd name="T60" fmla="*/ 143 w 146"/>
                <a:gd name="T61" fmla="*/ 17 h 211"/>
                <a:gd name="T62" fmla="*/ 139 w 146"/>
                <a:gd name="T63" fmla="*/ 28 h 211"/>
                <a:gd name="T64" fmla="*/ 134 w 146"/>
                <a:gd name="T65" fmla="*/ 39 h 211"/>
                <a:gd name="T66" fmla="*/ 126 w 146"/>
                <a:gd name="T67" fmla="*/ 49 h 211"/>
                <a:gd name="T68" fmla="*/ 114 w 146"/>
                <a:gd name="T69" fmla="*/ 59 h 211"/>
                <a:gd name="T70" fmla="*/ 98 w 146"/>
                <a:gd name="T71" fmla="*/ 64 h 211"/>
                <a:gd name="T72" fmla="*/ 79 w 146"/>
                <a:gd name="T73" fmla="*/ 67 h 211"/>
                <a:gd name="T74" fmla="*/ 79 w 146"/>
                <a:gd name="T75" fmla="*/ 211 h 211"/>
                <a:gd name="T76" fmla="*/ 68 w 146"/>
                <a:gd name="T77" fmla="*/ 211 h 211"/>
                <a:gd name="T78" fmla="*/ 68 w 146"/>
                <a:gd name="T79" fmla="*/ 67 h 21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46" name="Freeform 6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>
                <a:gd name="T0" fmla="*/ 67 w 144"/>
                <a:gd name="T1" fmla="*/ 67 h 211"/>
                <a:gd name="T2" fmla="*/ 66 w 144"/>
                <a:gd name="T3" fmla="*/ 67 h 211"/>
                <a:gd name="T4" fmla="*/ 59 w 144"/>
                <a:gd name="T5" fmla="*/ 66 h 211"/>
                <a:gd name="T6" fmla="*/ 50 w 144"/>
                <a:gd name="T7" fmla="*/ 64 h 211"/>
                <a:gd name="T8" fmla="*/ 39 w 144"/>
                <a:gd name="T9" fmla="*/ 62 h 211"/>
                <a:gd name="T10" fmla="*/ 28 w 144"/>
                <a:gd name="T11" fmla="*/ 55 h 211"/>
                <a:gd name="T12" fmla="*/ 17 w 144"/>
                <a:gd name="T13" fmla="*/ 47 h 211"/>
                <a:gd name="T14" fmla="*/ 9 w 144"/>
                <a:gd name="T15" fmla="*/ 35 h 211"/>
                <a:gd name="T16" fmla="*/ 2 w 144"/>
                <a:gd name="T17" fmla="*/ 20 h 211"/>
                <a:gd name="T18" fmla="*/ 0 w 144"/>
                <a:gd name="T19" fmla="*/ 0 h 211"/>
                <a:gd name="T20" fmla="*/ 2 w 144"/>
                <a:gd name="T21" fmla="*/ 0 h 211"/>
                <a:gd name="T22" fmla="*/ 9 w 144"/>
                <a:gd name="T23" fmla="*/ 0 h 211"/>
                <a:gd name="T24" fmla="*/ 17 w 144"/>
                <a:gd name="T25" fmla="*/ 0 h 211"/>
                <a:gd name="T26" fmla="*/ 28 w 144"/>
                <a:gd name="T27" fmla="*/ 2 h 211"/>
                <a:gd name="T28" fmla="*/ 40 w 144"/>
                <a:gd name="T29" fmla="*/ 6 h 211"/>
                <a:gd name="T30" fmla="*/ 51 w 144"/>
                <a:gd name="T31" fmla="*/ 14 h 211"/>
                <a:gd name="T32" fmla="*/ 62 w 144"/>
                <a:gd name="T33" fmla="*/ 25 h 211"/>
                <a:gd name="T34" fmla="*/ 69 w 144"/>
                <a:gd name="T35" fmla="*/ 41 h 211"/>
                <a:gd name="T36" fmla="*/ 73 w 144"/>
                <a:gd name="T37" fmla="*/ 62 h 211"/>
                <a:gd name="T38" fmla="*/ 73 w 144"/>
                <a:gd name="T39" fmla="*/ 60 h 211"/>
                <a:gd name="T40" fmla="*/ 73 w 144"/>
                <a:gd name="T41" fmla="*/ 55 h 211"/>
                <a:gd name="T42" fmla="*/ 74 w 144"/>
                <a:gd name="T43" fmla="*/ 45 h 211"/>
                <a:gd name="T44" fmla="*/ 77 w 144"/>
                <a:gd name="T45" fmla="*/ 36 h 211"/>
                <a:gd name="T46" fmla="*/ 82 w 144"/>
                <a:gd name="T47" fmla="*/ 25 h 211"/>
                <a:gd name="T48" fmla="*/ 91 w 144"/>
                <a:gd name="T49" fmla="*/ 16 h 211"/>
                <a:gd name="T50" fmla="*/ 105 w 144"/>
                <a:gd name="T51" fmla="*/ 8 h 211"/>
                <a:gd name="T52" fmla="*/ 121 w 144"/>
                <a:gd name="T53" fmla="*/ 2 h 211"/>
                <a:gd name="T54" fmla="*/ 144 w 144"/>
                <a:gd name="T55" fmla="*/ 0 h 211"/>
                <a:gd name="T56" fmla="*/ 144 w 144"/>
                <a:gd name="T57" fmla="*/ 2 h 211"/>
                <a:gd name="T58" fmla="*/ 144 w 144"/>
                <a:gd name="T59" fmla="*/ 8 h 211"/>
                <a:gd name="T60" fmla="*/ 141 w 144"/>
                <a:gd name="T61" fmla="*/ 17 h 211"/>
                <a:gd name="T62" fmla="*/ 139 w 144"/>
                <a:gd name="T63" fmla="*/ 28 h 211"/>
                <a:gd name="T64" fmla="*/ 133 w 144"/>
                <a:gd name="T65" fmla="*/ 39 h 211"/>
                <a:gd name="T66" fmla="*/ 125 w 144"/>
                <a:gd name="T67" fmla="*/ 49 h 211"/>
                <a:gd name="T68" fmla="*/ 113 w 144"/>
                <a:gd name="T69" fmla="*/ 59 h 211"/>
                <a:gd name="T70" fmla="*/ 97 w 144"/>
                <a:gd name="T71" fmla="*/ 64 h 211"/>
                <a:gd name="T72" fmla="*/ 77 w 144"/>
                <a:gd name="T73" fmla="*/ 67 h 211"/>
                <a:gd name="T74" fmla="*/ 77 w 144"/>
                <a:gd name="T75" fmla="*/ 211 h 211"/>
                <a:gd name="T76" fmla="*/ 67 w 144"/>
                <a:gd name="T77" fmla="*/ 211 h 211"/>
                <a:gd name="T78" fmla="*/ 67 w 144"/>
                <a:gd name="T79" fmla="*/ 67 h 21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47" name="Freeform 7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>
                <a:gd name="T0" fmla="*/ 42 w 89"/>
                <a:gd name="T1" fmla="*/ 43 h 132"/>
                <a:gd name="T2" fmla="*/ 39 w 89"/>
                <a:gd name="T3" fmla="*/ 42 h 132"/>
                <a:gd name="T4" fmla="*/ 33 w 89"/>
                <a:gd name="T5" fmla="*/ 42 h 132"/>
                <a:gd name="T6" fmla="*/ 25 w 89"/>
                <a:gd name="T7" fmla="*/ 39 h 132"/>
                <a:gd name="T8" fmla="*/ 16 w 89"/>
                <a:gd name="T9" fmla="*/ 35 h 132"/>
                <a:gd name="T10" fmla="*/ 8 w 89"/>
                <a:gd name="T11" fmla="*/ 27 h 132"/>
                <a:gd name="T12" fmla="*/ 2 w 89"/>
                <a:gd name="T13" fmla="*/ 16 h 132"/>
                <a:gd name="T14" fmla="*/ 0 w 89"/>
                <a:gd name="T15" fmla="*/ 0 h 132"/>
                <a:gd name="T16" fmla="*/ 2 w 89"/>
                <a:gd name="T17" fmla="*/ 0 h 132"/>
                <a:gd name="T18" fmla="*/ 6 w 89"/>
                <a:gd name="T19" fmla="*/ 0 h 132"/>
                <a:gd name="T20" fmla="*/ 12 w 89"/>
                <a:gd name="T21" fmla="*/ 1 h 132"/>
                <a:gd name="T22" fmla="*/ 21 w 89"/>
                <a:gd name="T23" fmla="*/ 3 h 132"/>
                <a:gd name="T24" fmla="*/ 29 w 89"/>
                <a:gd name="T25" fmla="*/ 8 h 132"/>
                <a:gd name="T26" fmla="*/ 37 w 89"/>
                <a:gd name="T27" fmla="*/ 15 h 132"/>
                <a:gd name="T28" fmla="*/ 42 w 89"/>
                <a:gd name="T29" fmla="*/ 26 h 132"/>
                <a:gd name="T30" fmla="*/ 45 w 89"/>
                <a:gd name="T31" fmla="*/ 39 h 132"/>
                <a:gd name="T32" fmla="*/ 45 w 89"/>
                <a:gd name="T33" fmla="*/ 38 h 132"/>
                <a:gd name="T34" fmla="*/ 45 w 89"/>
                <a:gd name="T35" fmla="*/ 34 h 132"/>
                <a:gd name="T36" fmla="*/ 46 w 89"/>
                <a:gd name="T37" fmla="*/ 27 h 132"/>
                <a:gd name="T38" fmla="*/ 49 w 89"/>
                <a:gd name="T39" fmla="*/ 20 h 132"/>
                <a:gd name="T40" fmla="*/ 54 w 89"/>
                <a:gd name="T41" fmla="*/ 14 h 132"/>
                <a:gd name="T42" fmla="*/ 62 w 89"/>
                <a:gd name="T43" fmla="*/ 7 h 132"/>
                <a:gd name="T44" fmla="*/ 73 w 89"/>
                <a:gd name="T45" fmla="*/ 3 h 132"/>
                <a:gd name="T46" fmla="*/ 89 w 89"/>
                <a:gd name="T47" fmla="*/ 0 h 132"/>
                <a:gd name="T48" fmla="*/ 89 w 89"/>
                <a:gd name="T49" fmla="*/ 3 h 132"/>
                <a:gd name="T50" fmla="*/ 88 w 89"/>
                <a:gd name="T51" fmla="*/ 10 h 132"/>
                <a:gd name="T52" fmla="*/ 87 w 89"/>
                <a:gd name="T53" fmla="*/ 18 h 132"/>
                <a:gd name="T54" fmla="*/ 81 w 89"/>
                <a:gd name="T55" fmla="*/ 26 h 132"/>
                <a:gd name="T56" fmla="*/ 74 w 89"/>
                <a:gd name="T57" fmla="*/ 34 h 132"/>
                <a:gd name="T58" fmla="*/ 64 w 89"/>
                <a:gd name="T59" fmla="*/ 41 h 132"/>
                <a:gd name="T60" fmla="*/ 47 w 89"/>
                <a:gd name="T61" fmla="*/ 43 h 132"/>
                <a:gd name="T62" fmla="*/ 47 w 89"/>
                <a:gd name="T63" fmla="*/ 132 h 132"/>
                <a:gd name="T64" fmla="*/ 42 w 89"/>
                <a:gd name="T65" fmla="*/ 132 h 132"/>
                <a:gd name="T66" fmla="*/ 42 w 89"/>
                <a:gd name="T67" fmla="*/ 43 h 1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48" name="Freeform 8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>
                <a:gd name="T0" fmla="*/ 43 w 88"/>
                <a:gd name="T1" fmla="*/ 43 h 186"/>
                <a:gd name="T2" fmla="*/ 41 w 88"/>
                <a:gd name="T3" fmla="*/ 43 h 186"/>
                <a:gd name="T4" fmla="*/ 35 w 88"/>
                <a:gd name="T5" fmla="*/ 43 h 186"/>
                <a:gd name="T6" fmla="*/ 27 w 88"/>
                <a:gd name="T7" fmla="*/ 41 h 186"/>
                <a:gd name="T8" fmla="*/ 18 w 88"/>
                <a:gd name="T9" fmla="*/ 35 h 186"/>
                <a:gd name="T10" fmla="*/ 8 w 88"/>
                <a:gd name="T11" fmla="*/ 28 h 186"/>
                <a:gd name="T12" fmla="*/ 3 w 88"/>
                <a:gd name="T13" fmla="*/ 16 h 186"/>
                <a:gd name="T14" fmla="*/ 0 w 88"/>
                <a:gd name="T15" fmla="*/ 0 h 186"/>
                <a:gd name="T16" fmla="*/ 3 w 88"/>
                <a:gd name="T17" fmla="*/ 0 h 186"/>
                <a:gd name="T18" fmla="*/ 8 w 88"/>
                <a:gd name="T19" fmla="*/ 0 h 186"/>
                <a:gd name="T20" fmla="*/ 17 w 88"/>
                <a:gd name="T21" fmla="*/ 1 h 186"/>
                <a:gd name="T22" fmla="*/ 26 w 88"/>
                <a:gd name="T23" fmla="*/ 6 h 186"/>
                <a:gd name="T24" fmla="*/ 35 w 88"/>
                <a:gd name="T25" fmla="*/ 12 h 186"/>
                <a:gd name="T26" fmla="*/ 42 w 88"/>
                <a:gd name="T27" fmla="*/ 24 h 186"/>
                <a:gd name="T28" fmla="*/ 48 w 88"/>
                <a:gd name="T29" fmla="*/ 41 h 186"/>
                <a:gd name="T30" fmla="*/ 48 w 88"/>
                <a:gd name="T31" fmla="*/ 90 h 186"/>
                <a:gd name="T32" fmla="*/ 48 w 88"/>
                <a:gd name="T33" fmla="*/ 88 h 186"/>
                <a:gd name="T34" fmla="*/ 48 w 88"/>
                <a:gd name="T35" fmla="*/ 82 h 186"/>
                <a:gd name="T36" fmla="*/ 50 w 88"/>
                <a:gd name="T37" fmla="*/ 74 h 186"/>
                <a:gd name="T38" fmla="*/ 54 w 88"/>
                <a:gd name="T39" fmla="*/ 66 h 186"/>
                <a:gd name="T40" fmla="*/ 61 w 88"/>
                <a:gd name="T41" fmla="*/ 58 h 186"/>
                <a:gd name="T42" fmla="*/ 72 w 88"/>
                <a:gd name="T43" fmla="*/ 53 h 186"/>
                <a:gd name="T44" fmla="*/ 87 w 88"/>
                <a:gd name="T45" fmla="*/ 50 h 186"/>
                <a:gd name="T46" fmla="*/ 88 w 88"/>
                <a:gd name="T47" fmla="*/ 51 h 186"/>
                <a:gd name="T48" fmla="*/ 88 w 88"/>
                <a:gd name="T49" fmla="*/ 57 h 186"/>
                <a:gd name="T50" fmla="*/ 87 w 88"/>
                <a:gd name="T51" fmla="*/ 64 h 186"/>
                <a:gd name="T52" fmla="*/ 84 w 88"/>
                <a:gd name="T53" fmla="*/ 72 h 186"/>
                <a:gd name="T54" fmla="*/ 80 w 88"/>
                <a:gd name="T55" fmla="*/ 80 h 186"/>
                <a:gd name="T56" fmla="*/ 73 w 88"/>
                <a:gd name="T57" fmla="*/ 86 h 186"/>
                <a:gd name="T58" fmla="*/ 62 w 88"/>
                <a:gd name="T59" fmla="*/ 92 h 186"/>
                <a:gd name="T60" fmla="*/ 48 w 88"/>
                <a:gd name="T61" fmla="*/ 93 h 186"/>
                <a:gd name="T62" fmla="*/ 48 w 88"/>
                <a:gd name="T63" fmla="*/ 186 h 186"/>
                <a:gd name="T64" fmla="*/ 43 w 88"/>
                <a:gd name="T65" fmla="*/ 186 h 186"/>
                <a:gd name="T66" fmla="*/ 43 w 88"/>
                <a:gd name="T67" fmla="*/ 143 h 186"/>
                <a:gd name="T68" fmla="*/ 42 w 88"/>
                <a:gd name="T69" fmla="*/ 143 h 186"/>
                <a:gd name="T70" fmla="*/ 37 w 88"/>
                <a:gd name="T71" fmla="*/ 142 h 186"/>
                <a:gd name="T72" fmla="*/ 29 w 88"/>
                <a:gd name="T73" fmla="*/ 140 h 186"/>
                <a:gd name="T74" fmla="*/ 22 w 88"/>
                <a:gd name="T75" fmla="*/ 136 h 186"/>
                <a:gd name="T76" fmla="*/ 14 w 88"/>
                <a:gd name="T77" fmla="*/ 130 h 186"/>
                <a:gd name="T78" fmla="*/ 8 w 88"/>
                <a:gd name="T79" fmla="*/ 120 h 186"/>
                <a:gd name="T80" fmla="*/ 7 w 88"/>
                <a:gd name="T81" fmla="*/ 105 h 186"/>
                <a:gd name="T82" fmla="*/ 8 w 88"/>
                <a:gd name="T83" fmla="*/ 105 h 186"/>
                <a:gd name="T84" fmla="*/ 12 w 88"/>
                <a:gd name="T85" fmla="*/ 107 h 186"/>
                <a:gd name="T86" fmla="*/ 19 w 88"/>
                <a:gd name="T87" fmla="*/ 108 h 186"/>
                <a:gd name="T88" fmla="*/ 26 w 88"/>
                <a:gd name="T89" fmla="*/ 111 h 186"/>
                <a:gd name="T90" fmla="*/ 34 w 88"/>
                <a:gd name="T91" fmla="*/ 117 h 186"/>
                <a:gd name="T92" fmla="*/ 39 w 88"/>
                <a:gd name="T93" fmla="*/ 127 h 186"/>
                <a:gd name="T94" fmla="*/ 43 w 88"/>
                <a:gd name="T95" fmla="*/ 140 h 186"/>
                <a:gd name="T96" fmla="*/ 43 w 88"/>
                <a:gd name="T97" fmla="*/ 43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49" name="Freeform 9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>
                <a:gd name="T0" fmla="*/ 85 w 166"/>
                <a:gd name="T1" fmla="*/ 84 h 356"/>
                <a:gd name="T2" fmla="*/ 101 w 166"/>
                <a:gd name="T3" fmla="*/ 81 h 356"/>
                <a:gd name="T4" fmla="*/ 124 w 166"/>
                <a:gd name="T5" fmla="*/ 73 h 356"/>
                <a:gd name="T6" fmla="*/ 148 w 166"/>
                <a:gd name="T7" fmla="*/ 56 h 356"/>
                <a:gd name="T8" fmla="*/ 163 w 166"/>
                <a:gd name="T9" fmla="*/ 23 h 356"/>
                <a:gd name="T10" fmla="*/ 163 w 166"/>
                <a:gd name="T11" fmla="*/ 0 h 356"/>
                <a:gd name="T12" fmla="*/ 148 w 166"/>
                <a:gd name="T13" fmla="*/ 0 h 356"/>
                <a:gd name="T14" fmla="*/ 125 w 166"/>
                <a:gd name="T15" fmla="*/ 6 h 356"/>
                <a:gd name="T16" fmla="*/ 101 w 166"/>
                <a:gd name="T17" fmla="*/ 22 h 356"/>
                <a:gd name="T18" fmla="*/ 82 w 166"/>
                <a:gd name="T19" fmla="*/ 54 h 356"/>
                <a:gd name="T20" fmla="*/ 77 w 166"/>
                <a:gd name="T21" fmla="*/ 173 h 356"/>
                <a:gd name="T22" fmla="*/ 77 w 166"/>
                <a:gd name="T23" fmla="*/ 165 h 356"/>
                <a:gd name="T24" fmla="*/ 71 w 166"/>
                <a:gd name="T25" fmla="*/ 146 h 356"/>
                <a:gd name="T26" fmla="*/ 60 w 166"/>
                <a:gd name="T27" fmla="*/ 123 h 356"/>
                <a:gd name="T28" fmla="*/ 38 w 166"/>
                <a:gd name="T29" fmla="*/ 104 h 356"/>
                <a:gd name="T30" fmla="*/ 0 w 166"/>
                <a:gd name="T31" fmla="*/ 96 h 356"/>
                <a:gd name="T32" fmla="*/ 0 w 166"/>
                <a:gd name="T33" fmla="*/ 103 h 356"/>
                <a:gd name="T34" fmla="*/ 0 w 166"/>
                <a:gd name="T35" fmla="*/ 120 h 356"/>
                <a:gd name="T36" fmla="*/ 8 w 166"/>
                <a:gd name="T37" fmla="*/ 143 h 356"/>
                <a:gd name="T38" fmla="*/ 24 w 166"/>
                <a:gd name="T39" fmla="*/ 163 h 356"/>
                <a:gd name="T40" fmla="*/ 55 w 166"/>
                <a:gd name="T41" fmla="*/ 177 h 356"/>
                <a:gd name="T42" fmla="*/ 77 w 166"/>
                <a:gd name="T43" fmla="*/ 356 h 356"/>
                <a:gd name="T44" fmla="*/ 82 w 166"/>
                <a:gd name="T45" fmla="*/ 274 h 356"/>
                <a:gd name="T46" fmla="*/ 91 w 166"/>
                <a:gd name="T47" fmla="*/ 273 h 356"/>
                <a:gd name="T48" fmla="*/ 112 w 166"/>
                <a:gd name="T49" fmla="*/ 267 h 356"/>
                <a:gd name="T50" fmla="*/ 135 w 166"/>
                <a:gd name="T51" fmla="*/ 252 h 356"/>
                <a:gd name="T52" fmla="*/ 151 w 166"/>
                <a:gd name="T53" fmla="*/ 224 h 356"/>
                <a:gd name="T54" fmla="*/ 152 w 166"/>
                <a:gd name="T55" fmla="*/ 203 h 356"/>
                <a:gd name="T56" fmla="*/ 137 w 166"/>
                <a:gd name="T57" fmla="*/ 204 h 356"/>
                <a:gd name="T58" fmla="*/ 117 w 166"/>
                <a:gd name="T59" fmla="*/ 211 h 356"/>
                <a:gd name="T60" fmla="*/ 97 w 166"/>
                <a:gd name="T61" fmla="*/ 231 h 356"/>
                <a:gd name="T62" fmla="*/ 82 w 166"/>
                <a:gd name="T63" fmla="*/ 267 h 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0" name="Freeform 10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>
                <a:gd name="T0" fmla="*/ 43 w 92"/>
                <a:gd name="T1" fmla="*/ 162 h 210"/>
                <a:gd name="T2" fmla="*/ 36 w 92"/>
                <a:gd name="T3" fmla="*/ 160 h 210"/>
                <a:gd name="T4" fmla="*/ 23 w 92"/>
                <a:gd name="T5" fmla="*/ 155 h 210"/>
                <a:gd name="T6" fmla="*/ 12 w 92"/>
                <a:gd name="T7" fmla="*/ 141 h 210"/>
                <a:gd name="T8" fmla="*/ 12 w 92"/>
                <a:gd name="T9" fmla="*/ 129 h 210"/>
                <a:gd name="T10" fmla="*/ 23 w 92"/>
                <a:gd name="T11" fmla="*/ 132 h 210"/>
                <a:gd name="T12" fmla="*/ 38 w 92"/>
                <a:gd name="T13" fmla="*/ 145 h 210"/>
                <a:gd name="T14" fmla="*/ 43 w 92"/>
                <a:gd name="T15" fmla="*/ 108 h 210"/>
                <a:gd name="T16" fmla="*/ 35 w 92"/>
                <a:gd name="T17" fmla="*/ 106 h 210"/>
                <a:gd name="T18" fmla="*/ 20 w 92"/>
                <a:gd name="T19" fmla="*/ 101 h 210"/>
                <a:gd name="T20" fmla="*/ 7 w 92"/>
                <a:gd name="T21" fmla="*/ 83 h 210"/>
                <a:gd name="T22" fmla="*/ 7 w 92"/>
                <a:gd name="T23" fmla="*/ 70 h 210"/>
                <a:gd name="T24" fmla="*/ 17 w 92"/>
                <a:gd name="T25" fmla="*/ 71 h 210"/>
                <a:gd name="T26" fmla="*/ 31 w 92"/>
                <a:gd name="T27" fmla="*/ 81 h 210"/>
                <a:gd name="T28" fmla="*/ 43 w 92"/>
                <a:gd name="T29" fmla="*/ 105 h 210"/>
                <a:gd name="T30" fmla="*/ 40 w 92"/>
                <a:gd name="T31" fmla="*/ 43 h 210"/>
                <a:gd name="T32" fmla="*/ 26 w 92"/>
                <a:gd name="T33" fmla="*/ 39 h 210"/>
                <a:gd name="T34" fmla="*/ 8 w 92"/>
                <a:gd name="T35" fmla="*/ 27 h 210"/>
                <a:gd name="T36" fmla="*/ 0 w 92"/>
                <a:gd name="T37" fmla="*/ 0 h 210"/>
                <a:gd name="T38" fmla="*/ 7 w 92"/>
                <a:gd name="T39" fmla="*/ 0 h 210"/>
                <a:gd name="T40" fmla="*/ 23 w 92"/>
                <a:gd name="T41" fmla="*/ 5 h 210"/>
                <a:gd name="T42" fmla="*/ 39 w 92"/>
                <a:gd name="T43" fmla="*/ 23 h 210"/>
                <a:gd name="T44" fmla="*/ 46 w 92"/>
                <a:gd name="T45" fmla="*/ 38 h 210"/>
                <a:gd name="T46" fmla="*/ 51 w 92"/>
                <a:gd name="T47" fmla="*/ 24 h 210"/>
                <a:gd name="T48" fmla="*/ 66 w 92"/>
                <a:gd name="T49" fmla="*/ 8 h 210"/>
                <a:gd name="T50" fmla="*/ 92 w 92"/>
                <a:gd name="T51" fmla="*/ 0 h 210"/>
                <a:gd name="T52" fmla="*/ 90 w 92"/>
                <a:gd name="T53" fmla="*/ 8 h 210"/>
                <a:gd name="T54" fmla="*/ 82 w 92"/>
                <a:gd name="T55" fmla="*/ 25 h 210"/>
                <a:gd name="T56" fmla="*/ 63 w 92"/>
                <a:gd name="T57" fmla="*/ 40 h 210"/>
                <a:gd name="T58" fmla="*/ 49 w 92"/>
                <a:gd name="T59" fmla="*/ 124 h 210"/>
                <a:gd name="T60" fmla="*/ 50 w 92"/>
                <a:gd name="T61" fmla="*/ 116 h 210"/>
                <a:gd name="T62" fmla="*/ 59 w 92"/>
                <a:gd name="T63" fmla="*/ 100 h 210"/>
                <a:gd name="T64" fmla="*/ 81 w 92"/>
                <a:gd name="T65" fmla="*/ 92 h 210"/>
                <a:gd name="T66" fmla="*/ 80 w 92"/>
                <a:gd name="T67" fmla="*/ 98 h 210"/>
                <a:gd name="T68" fmla="*/ 73 w 92"/>
                <a:gd name="T69" fmla="*/ 114 h 210"/>
                <a:gd name="T70" fmla="*/ 59 w 92"/>
                <a:gd name="T71" fmla="*/ 127 h 210"/>
                <a:gd name="T72" fmla="*/ 49 w 92"/>
                <a:gd name="T73" fmla="*/ 210 h 2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1" name="Freeform 11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>
                <a:gd name="T0" fmla="*/ 61 w 128"/>
                <a:gd name="T1" fmla="*/ 225 h 292"/>
                <a:gd name="T2" fmla="*/ 54 w 128"/>
                <a:gd name="T3" fmla="*/ 225 h 292"/>
                <a:gd name="T4" fmla="*/ 38 w 128"/>
                <a:gd name="T5" fmla="*/ 219 h 292"/>
                <a:gd name="T6" fmla="*/ 23 w 128"/>
                <a:gd name="T7" fmla="*/ 206 h 292"/>
                <a:gd name="T8" fmla="*/ 15 w 128"/>
                <a:gd name="T9" fmla="*/ 180 h 292"/>
                <a:gd name="T10" fmla="*/ 23 w 128"/>
                <a:gd name="T11" fmla="*/ 180 h 292"/>
                <a:gd name="T12" fmla="*/ 38 w 128"/>
                <a:gd name="T13" fmla="*/ 186 h 292"/>
                <a:gd name="T14" fmla="*/ 54 w 128"/>
                <a:gd name="T15" fmla="*/ 205 h 292"/>
                <a:gd name="T16" fmla="*/ 61 w 128"/>
                <a:gd name="T17" fmla="*/ 151 h 292"/>
                <a:gd name="T18" fmla="*/ 52 w 128"/>
                <a:gd name="T19" fmla="*/ 149 h 292"/>
                <a:gd name="T20" fmla="*/ 34 w 128"/>
                <a:gd name="T21" fmla="*/ 144 h 292"/>
                <a:gd name="T22" fmla="*/ 16 w 128"/>
                <a:gd name="T23" fmla="*/ 128 h 292"/>
                <a:gd name="T24" fmla="*/ 8 w 128"/>
                <a:gd name="T25" fmla="*/ 98 h 292"/>
                <a:gd name="T26" fmla="*/ 15 w 128"/>
                <a:gd name="T27" fmla="*/ 97 h 292"/>
                <a:gd name="T28" fmla="*/ 29 w 128"/>
                <a:gd name="T29" fmla="*/ 101 h 292"/>
                <a:gd name="T30" fmla="*/ 47 w 128"/>
                <a:gd name="T31" fmla="*/ 116 h 292"/>
                <a:gd name="T32" fmla="*/ 61 w 128"/>
                <a:gd name="T33" fmla="*/ 147 h 292"/>
                <a:gd name="T34" fmla="*/ 58 w 128"/>
                <a:gd name="T35" fmla="*/ 60 h 292"/>
                <a:gd name="T36" fmla="*/ 44 w 128"/>
                <a:gd name="T37" fmla="*/ 58 h 292"/>
                <a:gd name="T38" fmla="*/ 25 w 128"/>
                <a:gd name="T39" fmla="*/ 50 h 292"/>
                <a:gd name="T40" fmla="*/ 8 w 128"/>
                <a:gd name="T41" fmla="*/ 32 h 292"/>
                <a:gd name="T42" fmla="*/ 0 w 128"/>
                <a:gd name="T43" fmla="*/ 0 h 292"/>
                <a:gd name="T44" fmla="*/ 8 w 128"/>
                <a:gd name="T45" fmla="*/ 0 h 292"/>
                <a:gd name="T46" fmla="*/ 27 w 128"/>
                <a:gd name="T47" fmla="*/ 5 h 292"/>
                <a:gd name="T48" fmla="*/ 48 w 128"/>
                <a:gd name="T49" fmla="*/ 21 h 292"/>
                <a:gd name="T50" fmla="*/ 65 w 128"/>
                <a:gd name="T51" fmla="*/ 56 h 292"/>
                <a:gd name="T52" fmla="*/ 66 w 128"/>
                <a:gd name="T53" fmla="*/ 48 h 292"/>
                <a:gd name="T54" fmla="*/ 77 w 128"/>
                <a:gd name="T55" fmla="*/ 28 h 292"/>
                <a:gd name="T56" fmla="*/ 96 w 128"/>
                <a:gd name="T57" fmla="*/ 9 h 292"/>
                <a:gd name="T58" fmla="*/ 128 w 128"/>
                <a:gd name="T59" fmla="*/ 0 h 292"/>
                <a:gd name="T60" fmla="*/ 127 w 128"/>
                <a:gd name="T61" fmla="*/ 9 h 292"/>
                <a:gd name="T62" fmla="*/ 119 w 128"/>
                <a:gd name="T63" fmla="*/ 31 h 292"/>
                <a:gd name="T64" fmla="*/ 101 w 128"/>
                <a:gd name="T65" fmla="*/ 51 h 292"/>
                <a:gd name="T66" fmla="*/ 67 w 128"/>
                <a:gd name="T67" fmla="*/ 60 h 292"/>
                <a:gd name="T68" fmla="*/ 69 w 128"/>
                <a:gd name="T69" fmla="*/ 170 h 292"/>
                <a:gd name="T70" fmla="*/ 73 w 128"/>
                <a:gd name="T71" fmla="*/ 155 h 292"/>
                <a:gd name="T72" fmla="*/ 86 w 128"/>
                <a:gd name="T73" fmla="*/ 136 h 292"/>
                <a:gd name="T74" fmla="*/ 113 w 128"/>
                <a:gd name="T75" fmla="*/ 128 h 292"/>
                <a:gd name="T76" fmla="*/ 112 w 128"/>
                <a:gd name="T77" fmla="*/ 136 h 292"/>
                <a:gd name="T78" fmla="*/ 105 w 128"/>
                <a:gd name="T79" fmla="*/ 153 h 292"/>
                <a:gd name="T80" fmla="*/ 92 w 128"/>
                <a:gd name="T81" fmla="*/ 172 h 292"/>
                <a:gd name="T82" fmla="*/ 67 w 128"/>
                <a:gd name="T83" fmla="*/ 180 h 292"/>
                <a:gd name="T84" fmla="*/ 61 w 128"/>
                <a:gd name="T85" fmla="*/ 292 h 2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2" name="Freeform 12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>
                <a:gd name="T0" fmla="*/ 31 w 68"/>
                <a:gd name="T1" fmla="*/ 164 h 257"/>
                <a:gd name="T2" fmla="*/ 23 w 68"/>
                <a:gd name="T3" fmla="*/ 163 h 257"/>
                <a:gd name="T4" fmla="*/ 8 w 68"/>
                <a:gd name="T5" fmla="*/ 155 h 257"/>
                <a:gd name="T6" fmla="*/ 0 w 68"/>
                <a:gd name="T7" fmla="*/ 132 h 257"/>
                <a:gd name="T8" fmla="*/ 7 w 68"/>
                <a:gd name="T9" fmla="*/ 132 h 257"/>
                <a:gd name="T10" fmla="*/ 22 w 68"/>
                <a:gd name="T11" fmla="*/ 139 h 257"/>
                <a:gd name="T12" fmla="*/ 31 w 68"/>
                <a:gd name="T13" fmla="*/ 160 h 257"/>
                <a:gd name="T14" fmla="*/ 29 w 68"/>
                <a:gd name="T15" fmla="*/ 101 h 257"/>
                <a:gd name="T16" fmla="*/ 16 w 68"/>
                <a:gd name="T17" fmla="*/ 97 h 257"/>
                <a:gd name="T18" fmla="*/ 3 w 68"/>
                <a:gd name="T19" fmla="*/ 83 h 257"/>
                <a:gd name="T20" fmla="*/ 3 w 68"/>
                <a:gd name="T21" fmla="*/ 70 h 257"/>
                <a:gd name="T22" fmla="*/ 15 w 68"/>
                <a:gd name="T23" fmla="*/ 74 h 257"/>
                <a:gd name="T24" fmla="*/ 27 w 68"/>
                <a:gd name="T25" fmla="*/ 86 h 257"/>
                <a:gd name="T26" fmla="*/ 31 w 68"/>
                <a:gd name="T27" fmla="*/ 31 h 257"/>
                <a:gd name="T28" fmla="*/ 33 w 68"/>
                <a:gd name="T29" fmla="*/ 23 h 257"/>
                <a:gd name="T30" fmla="*/ 41 w 68"/>
                <a:gd name="T31" fmla="*/ 8 h 257"/>
                <a:gd name="T32" fmla="*/ 62 w 68"/>
                <a:gd name="T33" fmla="*/ 0 h 257"/>
                <a:gd name="T34" fmla="*/ 61 w 68"/>
                <a:gd name="T35" fmla="*/ 8 h 257"/>
                <a:gd name="T36" fmla="*/ 53 w 68"/>
                <a:gd name="T37" fmla="*/ 23 h 257"/>
                <a:gd name="T38" fmla="*/ 35 w 68"/>
                <a:gd name="T39" fmla="*/ 31 h 257"/>
                <a:gd name="T40" fmla="*/ 35 w 68"/>
                <a:gd name="T41" fmla="*/ 75 h 257"/>
                <a:gd name="T42" fmla="*/ 39 w 68"/>
                <a:gd name="T43" fmla="*/ 62 h 257"/>
                <a:gd name="T44" fmla="*/ 54 w 68"/>
                <a:gd name="T45" fmla="*/ 48 h 257"/>
                <a:gd name="T46" fmla="*/ 68 w 68"/>
                <a:gd name="T47" fmla="*/ 48 h 257"/>
                <a:gd name="T48" fmla="*/ 66 w 68"/>
                <a:gd name="T49" fmla="*/ 59 h 257"/>
                <a:gd name="T50" fmla="*/ 58 w 68"/>
                <a:gd name="T51" fmla="*/ 72 h 257"/>
                <a:gd name="T52" fmla="*/ 35 w 68"/>
                <a:gd name="T53" fmla="*/ 82 h 257"/>
                <a:gd name="T54" fmla="*/ 35 w 68"/>
                <a:gd name="T55" fmla="*/ 143 h 257"/>
                <a:gd name="T56" fmla="*/ 38 w 68"/>
                <a:gd name="T57" fmla="*/ 132 h 257"/>
                <a:gd name="T58" fmla="*/ 49 w 68"/>
                <a:gd name="T59" fmla="*/ 122 h 257"/>
                <a:gd name="T60" fmla="*/ 60 w 68"/>
                <a:gd name="T61" fmla="*/ 122 h 257"/>
                <a:gd name="T62" fmla="*/ 58 w 68"/>
                <a:gd name="T63" fmla="*/ 133 h 257"/>
                <a:gd name="T64" fmla="*/ 47 w 68"/>
                <a:gd name="T65" fmla="*/ 144 h 257"/>
                <a:gd name="T66" fmla="*/ 35 w 68"/>
                <a:gd name="T67" fmla="*/ 257 h 2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3" name="Freeform 13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>
                <a:gd name="T0" fmla="*/ 52 w 111"/>
                <a:gd name="T1" fmla="*/ 272 h 425"/>
                <a:gd name="T2" fmla="*/ 44 w 111"/>
                <a:gd name="T3" fmla="*/ 270 h 425"/>
                <a:gd name="T4" fmla="*/ 26 w 111"/>
                <a:gd name="T5" fmla="*/ 265 h 425"/>
                <a:gd name="T6" fmla="*/ 8 w 111"/>
                <a:gd name="T7" fmla="*/ 249 h 425"/>
                <a:gd name="T8" fmla="*/ 0 w 111"/>
                <a:gd name="T9" fmla="*/ 219 h 425"/>
                <a:gd name="T10" fmla="*/ 8 w 111"/>
                <a:gd name="T11" fmla="*/ 219 h 425"/>
                <a:gd name="T12" fmla="*/ 25 w 111"/>
                <a:gd name="T13" fmla="*/ 223 h 425"/>
                <a:gd name="T14" fmla="*/ 41 w 111"/>
                <a:gd name="T15" fmla="*/ 235 h 425"/>
                <a:gd name="T16" fmla="*/ 52 w 111"/>
                <a:gd name="T17" fmla="*/ 265 h 425"/>
                <a:gd name="T18" fmla="*/ 50 w 111"/>
                <a:gd name="T19" fmla="*/ 168 h 425"/>
                <a:gd name="T20" fmla="*/ 35 w 111"/>
                <a:gd name="T21" fmla="*/ 165 h 425"/>
                <a:gd name="T22" fmla="*/ 17 w 111"/>
                <a:gd name="T23" fmla="*/ 156 h 425"/>
                <a:gd name="T24" fmla="*/ 3 w 111"/>
                <a:gd name="T25" fmla="*/ 134 h 425"/>
                <a:gd name="T26" fmla="*/ 3 w 111"/>
                <a:gd name="T27" fmla="*/ 116 h 425"/>
                <a:gd name="T28" fmla="*/ 19 w 111"/>
                <a:gd name="T29" fmla="*/ 120 h 425"/>
                <a:gd name="T30" fmla="*/ 39 w 111"/>
                <a:gd name="T31" fmla="*/ 133 h 425"/>
                <a:gd name="T32" fmla="*/ 52 w 111"/>
                <a:gd name="T33" fmla="*/ 161 h 425"/>
                <a:gd name="T34" fmla="*/ 53 w 111"/>
                <a:gd name="T35" fmla="*/ 50 h 425"/>
                <a:gd name="T36" fmla="*/ 54 w 111"/>
                <a:gd name="T37" fmla="*/ 36 h 425"/>
                <a:gd name="T38" fmla="*/ 65 w 111"/>
                <a:gd name="T39" fmla="*/ 17 h 425"/>
                <a:gd name="T40" fmla="*/ 87 w 111"/>
                <a:gd name="T41" fmla="*/ 3 h 425"/>
                <a:gd name="T42" fmla="*/ 103 w 111"/>
                <a:gd name="T43" fmla="*/ 3 h 425"/>
                <a:gd name="T44" fmla="*/ 99 w 111"/>
                <a:gd name="T45" fmla="*/ 21 h 425"/>
                <a:gd name="T46" fmla="*/ 84 w 111"/>
                <a:gd name="T47" fmla="*/ 42 h 425"/>
                <a:gd name="T48" fmla="*/ 58 w 111"/>
                <a:gd name="T49" fmla="*/ 52 h 425"/>
                <a:gd name="T50" fmla="*/ 58 w 111"/>
                <a:gd name="T51" fmla="*/ 127 h 425"/>
                <a:gd name="T52" fmla="*/ 61 w 111"/>
                <a:gd name="T53" fmla="*/ 112 h 425"/>
                <a:gd name="T54" fmla="*/ 72 w 111"/>
                <a:gd name="T55" fmla="*/ 94 h 425"/>
                <a:gd name="T56" fmla="*/ 93 w 111"/>
                <a:gd name="T57" fmla="*/ 80 h 425"/>
                <a:gd name="T58" fmla="*/ 111 w 111"/>
                <a:gd name="T59" fmla="*/ 80 h 425"/>
                <a:gd name="T60" fmla="*/ 111 w 111"/>
                <a:gd name="T61" fmla="*/ 91 h 425"/>
                <a:gd name="T62" fmla="*/ 107 w 111"/>
                <a:gd name="T63" fmla="*/ 108 h 425"/>
                <a:gd name="T64" fmla="*/ 91 w 111"/>
                <a:gd name="T65" fmla="*/ 126 h 425"/>
                <a:gd name="T66" fmla="*/ 58 w 111"/>
                <a:gd name="T67" fmla="*/ 135 h 425"/>
                <a:gd name="T68" fmla="*/ 58 w 111"/>
                <a:gd name="T69" fmla="*/ 236 h 425"/>
                <a:gd name="T70" fmla="*/ 61 w 111"/>
                <a:gd name="T71" fmla="*/ 223 h 425"/>
                <a:gd name="T72" fmla="*/ 73 w 111"/>
                <a:gd name="T73" fmla="*/ 208 h 425"/>
                <a:gd name="T74" fmla="*/ 97 w 111"/>
                <a:gd name="T75" fmla="*/ 200 h 425"/>
                <a:gd name="T76" fmla="*/ 99 w 111"/>
                <a:gd name="T77" fmla="*/ 207 h 425"/>
                <a:gd name="T78" fmla="*/ 97 w 111"/>
                <a:gd name="T79" fmla="*/ 220 h 425"/>
                <a:gd name="T80" fmla="*/ 87 w 111"/>
                <a:gd name="T81" fmla="*/ 235 h 425"/>
                <a:gd name="T82" fmla="*/ 58 w 111"/>
                <a:gd name="T83" fmla="*/ 245 h 425"/>
                <a:gd name="T84" fmla="*/ 52 w 111"/>
                <a:gd name="T85" fmla="*/ 425 h 4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4" name="Freeform 14"/>
            <p:cNvSpPr>
              <a:spLocks/>
            </p:cNvSpPr>
            <p:nvPr/>
          </p:nvSpPr>
          <p:spPr bwMode="gray">
            <a:xfrm>
              <a:off x="2065" y="362"/>
              <a:ext cx="98" cy="227"/>
            </a:xfrm>
            <a:custGeom>
              <a:avLst/>
              <a:gdLst>
                <a:gd name="T0" fmla="*/ 35 w 100"/>
                <a:gd name="T1" fmla="*/ 158 h 228"/>
                <a:gd name="T2" fmla="*/ 41 w 100"/>
                <a:gd name="T3" fmla="*/ 158 h 228"/>
                <a:gd name="T4" fmla="*/ 56 w 100"/>
                <a:gd name="T5" fmla="*/ 151 h 228"/>
                <a:gd name="T6" fmla="*/ 64 w 100"/>
                <a:gd name="T7" fmla="*/ 136 h 228"/>
                <a:gd name="T8" fmla="*/ 64 w 100"/>
                <a:gd name="T9" fmla="*/ 123 h 228"/>
                <a:gd name="T10" fmla="*/ 56 w 100"/>
                <a:gd name="T11" fmla="*/ 125 h 228"/>
                <a:gd name="T12" fmla="*/ 40 w 100"/>
                <a:gd name="T13" fmla="*/ 140 h 228"/>
                <a:gd name="T14" fmla="*/ 35 w 100"/>
                <a:gd name="T15" fmla="*/ 114 h 228"/>
                <a:gd name="T16" fmla="*/ 43 w 100"/>
                <a:gd name="T17" fmla="*/ 114 h 228"/>
                <a:gd name="T18" fmla="*/ 60 w 100"/>
                <a:gd name="T19" fmla="*/ 110 h 228"/>
                <a:gd name="T20" fmla="*/ 67 w 100"/>
                <a:gd name="T21" fmla="*/ 92 h 228"/>
                <a:gd name="T22" fmla="*/ 67 w 100"/>
                <a:gd name="T23" fmla="*/ 77 h 228"/>
                <a:gd name="T24" fmla="*/ 61 w 100"/>
                <a:gd name="T25" fmla="*/ 79 h 228"/>
                <a:gd name="T26" fmla="*/ 47 w 100"/>
                <a:gd name="T27" fmla="*/ 88 h 228"/>
                <a:gd name="T28" fmla="*/ 35 w 100"/>
                <a:gd name="T29" fmla="*/ 114 h 228"/>
                <a:gd name="T30" fmla="*/ 37 w 100"/>
                <a:gd name="T31" fmla="*/ 48 h 228"/>
                <a:gd name="T32" fmla="*/ 49 w 100"/>
                <a:gd name="T33" fmla="*/ 45 h 228"/>
                <a:gd name="T34" fmla="*/ 63 w 100"/>
                <a:gd name="T35" fmla="*/ 37 h 228"/>
                <a:gd name="T36" fmla="*/ 69 w 100"/>
                <a:gd name="T37" fmla="*/ 17 h 228"/>
                <a:gd name="T38" fmla="*/ 69 w 100"/>
                <a:gd name="T39" fmla="*/ 0 h 228"/>
                <a:gd name="T40" fmla="*/ 62 w 100"/>
                <a:gd name="T41" fmla="*/ 3 h 228"/>
                <a:gd name="T42" fmla="*/ 47 w 100"/>
                <a:gd name="T43" fmla="*/ 14 h 228"/>
                <a:gd name="T44" fmla="*/ 35 w 100"/>
                <a:gd name="T45" fmla="*/ 45 h 228"/>
                <a:gd name="T46" fmla="*/ 32 w 100"/>
                <a:gd name="T47" fmla="*/ 35 h 228"/>
                <a:gd name="T48" fmla="*/ 25 w 100"/>
                <a:gd name="T49" fmla="*/ 18 h 228"/>
                <a:gd name="T50" fmla="*/ 16 w 100"/>
                <a:gd name="T51" fmla="*/ 3 h 228"/>
                <a:gd name="T52" fmla="*/ 1 w 100"/>
                <a:gd name="T53" fmla="*/ 3 h 228"/>
                <a:gd name="T54" fmla="*/ 5 w 100"/>
                <a:gd name="T55" fmla="*/ 19 h 228"/>
                <a:gd name="T56" fmla="*/ 19 w 100"/>
                <a:gd name="T57" fmla="*/ 38 h 228"/>
                <a:gd name="T58" fmla="*/ 32 w 100"/>
                <a:gd name="T59" fmla="*/ 48 h 228"/>
                <a:gd name="T60" fmla="*/ 32 w 100"/>
                <a:gd name="T61" fmla="*/ 114 h 228"/>
                <a:gd name="T62" fmla="*/ 27 w 100"/>
                <a:gd name="T63" fmla="*/ 114 h 228"/>
                <a:gd name="T64" fmla="*/ 25 w 100"/>
                <a:gd name="T65" fmla="*/ 103 h 228"/>
                <a:gd name="T66" fmla="*/ 12 w 100"/>
                <a:gd name="T67" fmla="*/ 103 h 228"/>
                <a:gd name="T68" fmla="*/ 16 w 100"/>
                <a:gd name="T69" fmla="*/ 114 h 228"/>
                <a:gd name="T70" fmla="*/ 25 w 100"/>
                <a:gd name="T71" fmla="*/ 114 h 228"/>
                <a:gd name="T72" fmla="*/ 32 w 100"/>
                <a:gd name="T73" fmla="*/ 123 h 228"/>
                <a:gd name="T74" fmla="*/ 35 w 100"/>
                <a:gd name="T75" fmla="*/ 210 h 2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5" name="Freeform 15"/>
            <p:cNvSpPr>
              <a:spLocks/>
            </p:cNvSpPr>
            <p:nvPr/>
          </p:nvSpPr>
          <p:spPr bwMode="gray">
            <a:xfrm>
              <a:off x="2921" y="362"/>
              <a:ext cx="100" cy="227"/>
            </a:xfrm>
            <a:custGeom>
              <a:avLst/>
              <a:gdLst>
                <a:gd name="T0" fmla="*/ 53 w 100"/>
                <a:gd name="T1" fmla="*/ 158 h 228"/>
                <a:gd name="T2" fmla="*/ 60 w 100"/>
                <a:gd name="T3" fmla="*/ 158 h 228"/>
                <a:gd name="T4" fmla="*/ 74 w 100"/>
                <a:gd name="T5" fmla="*/ 151 h 228"/>
                <a:gd name="T6" fmla="*/ 87 w 100"/>
                <a:gd name="T7" fmla="*/ 136 h 228"/>
                <a:gd name="T8" fmla="*/ 87 w 100"/>
                <a:gd name="T9" fmla="*/ 123 h 228"/>
                <a:gd name="T10" fmla="*/ 74 w 100"/>
                <a:gd name="T11" fmla="*/ 125 h 228"/>
                <a:gd name="T12" fmla="*/ 60 w 100"/>
                <a:gd name="T13" fmla="*/ 140 h 228"/>
                <a:gd name="T14" fmla="*/ 53 w 100"/>
                <a:gd name="T15" fmla="*/ 114 h 228"/>
                <a:gd name="T16" fmla="*/ 61 w 100"/>
                <a:gd name="T17" fmla="*/ 114 h 228"/>
                <a:gd name="T18" fmla="*/ 78 w 100"/>
                <a:gd name="T19" fmla="*/ 110 h 228"/>
                <a:gd name="T20" fmla="*/ 92 w 100"/>
                <a:gd name="T21" fmla="*/ 92 h 228"/>
                <a:gd name="T22" fmla="*/ 92 w 100"/>
                <a:gd name="T23" fmla="*/ 77 h 228"/>
                <a:gd name="T24" fmla="*/ 81 w 100"/>
                <a:gd name="T25" fmla="*/ 79 h 228"/>
                <a:gd name="T26" fmla="*/ 65 w 100"/>
                <a:gd name="T27" fmla="*/ 88 h 228"/>
                <a:gd name="T28" fmla="*/ 53 w 100"/>
                <a:gd name="T29" fmla="*/ 114 h 228"/>
                <a:gd name="T30" fmla="*/ 56 w 100"/>
                <a:gd name="T31" fmla="*/ 48 h 228"/>
                <a:gd name="T32" fmla="*/ 68 w 100"/>
                <a:gd name="T33" fmla="*/ 45 h 228"/>
                <a:gd name="T34" fmla="*/ 85 w 100"/>
                <a:gd name="T35" fmla="*/ 37 h 228"/>
                <a:gd name="T36" fmla="*/ 97 w 100"/>
                <a:gd name="T37" fmla="*/ 17 h 228"/>
                <a:gd name="T38" fmla="*/ 97 w 100"/>
                <a:gd name="T39" fmla="*/ 0 h 228"/>
                <a:gd name="T40" fmla="*/ 84 w 100"/>
                <a:gd name="T41" fmla="*/ 3 h 228"/>
                <a:gd name="T42" fmla="*/ 65 w 100"/>
                <a:gd name="T43" fmla="*/ 14 h 228"/>
                <a:gd name="T44" fmla="*/ 50 w 100"/>
                <a:gd name="T45" fmla="*/ 45 h 228"/>
                <a:gd name="T46" fmla="*/ 47 w 100"/>
                <a:gd name="T47" fmla="*/ 35 h 228"/>
                <a:gd name="T48" fmla="*/ 38 w 100"/>
                <a:gd name="T49" fmla="*/ 18 h 228"/>
                <a:gd name="T50" fmla="*/ 16 w 100"/>
                <a:gd name="T51" fmla="*/ 3 h 228"/>
                <a:gd name="T52" fmla="*/ 2 w 100"/>
                <a:gd name="T53" fmla="*/ 3 h 228"/>
                <a:gd name="T54" fmla="*/ 6 w 100"/>
                <a:gd name="T55" fmla="*/ 19 h 228"/>
                <a:gd name="T56" fmla="*/ 19 w 100"/>
                <a:gd name="T57" fmla="*/ 38 h 228"/>
                <a:gd name="T58" fmla="*/ 47 w 100"/>
                <a:gd name="T59" fmla="*/ 48 h 228"/>
                <a:gd name="T60" fmla="*/ 47 w 100"/>
                <a:gd name="T61" fmla="*/ 114 h 228"/>
                <a:gd name="T62" fmla="*/ 42 w 100"/>
                <a:gd name="T63" fmla="*/ 114 h 228"/>
                <a:gd name="T64" fmla="*/ 26 w 100"/>
                <a:gd name="T65" fmla="*/ 103 h 228"/>
                <a:gd name="T66" fmla="*/ 12 w 100"/>
                <a:gd name="T67" fmla="*/ 103 h 228"/>
                <a:gd name="T68" fmla="*/ 16 w 100"/>
                <a:gd name="T69" fmla="*/ 114 h 228"/>
                <a:gd name="T70" fmla="*/ 26 w 100"/>
                <a:gd name="T71" fmla="*/ 114 h 228"/>
                <a:gd name="T72" fmla="*/ 47 w 100"/>
                <a:gd name="T73" fmla="*/ 123 h 228"/>
                <a:gd name="T74" fmla="*/ 53 w 100"/>
                <a:gd name="T75" fmla="*/ 210 h 2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6" name="Freeform 16"/>
            <p:cNvSpPr>
              <a:spLocks/>
            </p:cNvSpPr>
            <p:nvPr/>
          </p:nvSpPr>
          <p:spPr bwMode="gray">
            <a:xfrm>
              <a:off x="2273" y="187"/>
              <a:ext cx="182" cy="402"/>
            </a:xfrm>
            <a:custGeom>
              <a:avLst/>
              <a:gdLst>
                <a:gd name="T0" fmla="*/ 172 w 175"/>
                <a:gd name="T1" fmla="*/ 309 h 402"/>
                <a:gd name="T2" fmla="*/ 186 w 175"/>
                <a:gd name="T3" fmla="*/ 309 h 402"/>
                <a:gd name="T4" fmla="*/ 217 w 175"/>
                <a:gd name="T5" fmla="*/ 304 h 402"/>
                <a:gd name="T6" fmla="*/ 254 w 175"/>
                <a:gd name="T7" fmla="*/ 292 h 402"/>
                <a:gd name="T8" fmla="*/ 279 w 175"/>
                <a:gd name="T9" fmla="*/ 266 h 402"/>
                <a:gd name="T10" fmla="*/ 279 w 175"/>
                <a:gd name="T11" fmla="*/ 247 h 402"/>
                <a:gd name="T12" fmla="*/ 254 w 175"/>
                <a:gd name="T13" fmla="*/ 250 h 402"/>
                <a:gd name="T14" fmla="*/ 222 w 175"/>
                <a:gd name="T15" fmla="*/ 259 h 402"/>
                <a:gd name="T16" fmla="*/ 184 w 175"/>
                <a:gd name="T17" fmla="*/ 285 h 402"/>
                <a:gd name="T18" fmla="*/ 172 w 175"/>
                <a:gd name="T19" fmla="*/ 207 h 402"/>
                <a:gd name="T20" fmla="*/ 189 w 175"/>
                <a:gd name="T21" fmla="*/ 205 h 402"/>
                <a:gd name="T22" fmla="*/ 225 w 175"/>
                <a:gd name="T23" fmla="*/ 200 h 402"/>
                <a:gd name="T24" fmla="*/ 270 w 175"/>
                <a:gd name="T25" fmla="*/ 185 h 402"/>
                <a:gd name="T26" fmla="*/ 298 w 175"/>
                <a:gd name="T27" fmla="*/ 155 h 402"/>
                <a:gd name="T28" fmla="*/ 298 w 175"/>
                <a:gd name="T29" fmla="*/ 134 h 402"/>
                <a:gd name="T30" fmla="*/ 274 w 175"/>
                <a:gd name="T31" fmla="*/ 135 h 402"/>
                <a:gd name="T32" fmla="*/ 236 w 175"/>
                <a:gd name="T33" fmla="*/ 142 h 402"/>
                <a:gd name="T34" fmla="*/ 199 w 175"/>
                <a:gd name="T35" fmla="*/ 162 h 402"/>
                <a:gd name="T36" fmla="*/ 172 w 175"/>
                <a:gd name="T37" fmla="*/ 201 h 402"/>
                <a:gd name="T38" fmla="*/ 177 w 175"/>
                <a:gd name="T39" fmla="*/ 83 h 402"/>
                <a:gd name="T40" fmla="*/ 205 w 175"/>
                <a:gd name="T41" fmla="*/ 81 h 402"/>
                <a:gd name="T42" fmla="*/ 245 w 175"/>
                <a:gd name="T43" fmla="*/ 73 h 402"/>
                <a:gd name="T44" fmla="*/ 287 w 175"/>
                <a:gd name="T45" fmla="*/ 54 h 402"/>
                <a:gd name="T46" fmla="*/ 318 w 175"/>
                <a:gd name="T47" fmla="*/ 23 h 402"/>
                <a:gd name="T48" fmla="*/ 318 w 175"/>
                <a:gd name="T49" fmla="*/ 0 h 402"/>
                <a:gd name="T50" fmla="*/ 287 w 175"/>
                <a:gd name="T51" fmla="*/ 2 h 402"/>
                <a:gd name="T52" fmla="*/ 244 w 175"/>
                <a:gd name="T53" fmla="*/ 10 h 402"/>
                <a:gd name="T54" fmla="*/ 199 w 175"/>
                <a:gd name="T55" fmla="*/ 33 h 402"/>
                <a:gd name="T56" fmla="*/ 157 w 175"/>
                <a:gd name="T57" fmla="*/ 77 h 402"/>
                <a:gd name="T58" fmla="*/ 153 w 175"/>
                <a:gd name="T59" fmla="*/ 68 h 402"/>
                <a:gd name="T60" fmla="*/ 134 w 175"/>
                <a:gd name="T61" fmla="*/ 46 h 402"/>
                <a:gd name="T62" fmla="*/ 98 w 175"/>
                <a:gd name="T63" fmla="*/ 21 h 402"/>
                <a:gd name="T64" fmla="*/ 37 w 175"/>
                <a:gd name="T65" fmla="*/ 3 h 402"/>
                <a:gd name="T66" fmla="*/ 1 w 175"/>
                <a:gd name="T67" fmla="*/ 3 h 402"/>
                <a:gd name="T68" fmla="*/ 4 w 175"/>
                <a:gd name="T69" fmla="*/ 18 h 402"/>
                <a:gd name="T70" fmla="*/ 12 w 175"/>
                <a:gd name="T71" fmla="*/ 42 h 402"/>
                <a:gd name="T72" fmla="*/ 54 w 175"/>
                <a:gd name="T73" fmla="*/ 65 h 402"/>
                <a:gd name="T74" fmla="*/ 112 w 175"/>
                <a:gd name="T75" fmla="*/ 81 h 402"/>
                <a:gd name="T76" fmla="*/ 147 w 175"/>
                <a:gd name="T77" fmla="*/ 238 h 402"/>
                <a:gd name="T78" fmla="*/ 144 w 175"/>
                <a:gd name="T79" fmla="*/ 228 h 402"/>
                <a:gd name="T80" fmla="*/ 129 w 175"/>
                <a:gd name="T81" fmla="*/ 207 h 402"/>
                <a:gd name="T82" fmla="*/ 98 w 175"/>
                <a:gd name="T83" fmla="*/ 185 h 402"/>
                <a:gd name="T84" fmla="*/ 36 w 175"/>
                <a:gd name="T85" fmla="*/ 176 h 402"/>
                <a:gd name="T86" fmla="*/ 37 w 175"/>
                <a:gd name="T87" fmla="*/ 185 h 402"/>
                <a:gd name="T88" fmla="*/ 48 w 175"/>
                <a:gd name="T89" fmla="*/ 205 h 402"/>
                <a:gd name="T90" fmla="*/ 75 w 175"/>
                <a:gd name="T91" fmla="*/ 230 h 402"/>
                <a:gd name="T92" fmla="*/ 119 w 175"/>
                <a:gd name="T93" fmla="*/ 246 h 402"/>
                <a:gd name="T94" fmla="*/ 147 w 175"/>
                <a:gd name="T95" fmla="*/ 402 h 4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7" name="Freeform 17"/>
            <p:cNvSpPr>
              <a:spLocks/>
            </p:cNvSpPr>
            <p:nvPr/>
          </p:nvSpPr>
          <p:spPr bwMode="gray">
            <a:xfrm>
              <a:off x="2161" y="215"/>
              <a:ext cx="98" cy="374"/>
            </a:xfrm>
            <a:custGeom>
              <a:avLst/>
              <a:gdLst>
                <a:gd name="T0" fmla="*/ 70 w 97"/>
                <a:gd name="T1" fmla="*/ 255 h 373"/>
                <a:gd name="T2" fmla="*/ 77 w 97"/>
                <a:gd name="T3" fmla="*/ 255 h 373"/>
                <a:gd name="T4" fmla="*/ 92 w 97"/>
                <a:gd name="T5" fmla="*/ 250 h 373"/>
                <a:gd name="T6" fmla="*/ 108 w 97"/>
                <a:gd name="T7" fmla="*/ 236 h 373"/>
                <a:gd name="T8" fmla="*/ 115 w 97"/>
                <a:gd name="T9" fmla="*/ 211 h 373"/>
                <a:gd name="T10" fmla="*/ 107 w 97"/>
                <a:gd name="T11" fmla="*/ 211 h 373"/>
                <a:gd name="T12" fmla="*/ 89 w 97"/>
                <a:gd name="T13" fmla="*/ 215 h 373"/>
                <a:gd name="T14" fmla="*/ 74 w 97"/>
                <a:gd name="T15" fmla="*/ 233 h 373"/>
                <a:gd name="T16" fmla="*/ 70 w 97"/>
                <a:gd name="T17" fmla="*/ 147 h 373"/>
                <a:gd name="T18" fmla="*/ 77 w 97"/>
                <a:gd name="T19" fmla="*/ 147 h 373"/>
                <a:gd name="T20" fmla="*/ 92 w 97"/>
                <a:gd name="T21" fmla="*/ 141 h 373"/>
                <a:gd name="T22" fmla="*/ 108 w 97"/>
                <a:gd name="T23" fmla="*/ 128 h 373"/>
                <a:gd name="T24" fmla="*/ 115 w 97"/>
                <a:gd name="T25" fmla="*/ 102 h 373"/>
                <a:gd name="T26" fmla="*/ 107 w 97"/>
                <a:gd name="T27" fmla="*/ 102 h 373"/>
                <a:gd name="T28" fmla="*/ 89 w 97"/>
                <a:gd name="T29" fmla="*/ 109 h 373"/>
                <a:gd name="T30" fmla="*/ 74 w 97"/>
                <a:gd name="T31" fmla="*/ 126 h 373"/>
                <a:gd name="T32" fmla="*/ 70 w 97"/>
                <a:gd name="T33" fmla="*/ 46 h 373"/>
                <a:gd name="T34" fmla="*/ 69 w 97"/>
                <a:gd name="T35" fmla="*/ 37 h 373"/>
                <a:gd name="T36" fmla="*/ 45 w 97"/>
                <a:gd name="T37" fmla="*/ 23 h 373"/>
                <a:gd name="T38" fmla="*/ 32 w 97"/>
                <a:gd name="T39" fmla="*/ 6 h 373"/>
                <a:gd name="T40" fmla="*/ 6 w 97"/>
                <a:gd name="T41" fmla="*/ 0 h 373"/>
                <a:gd name="T42" fmla="*/ 8 w 97"/>
                <a:gd name="T43" fmla="*/ 9 h 373"/>
                <a:gd name="T44" fmla="*/ 16 w 97"/>
                <a:gd name="T45" fmla="*/ 27 h 373"/>
                <a:gd name="T46" fmla="*/ 33 w 97"/>
                <a:gd name="T47" fmla="*/ 43 h 373"/>
                <a:gd name="T48" fmla="*/ 45 w 97"/>
                <a:gd name="T49" fmla="*/ 113 h 373"/>
                <a:gd name="T50" fmla="*/ 45 w 97"/>
                <a:gd name="T51" fmla="*/ 106 h 373"/>
                <a:gd name="T52" fmla="*/ 40 w 97"/>
                <a:gd name="T53" fmla="*/ 90 h 373"/>
                <a:gd name="T54" fmla="*/ 27 w 97"/>
                <a:gd name="T55" fmla="*/ 75 h 373"/>
                <a:gd name="T56" fmla="*/ 1 w 97"/>
                <a:gd name="T57" fmla="*/ 67 h 373"/>
                <a:gd name="T58" fmla="*/ 0 w 97"/>
                <a:gd name="T59" fmla="*/ 75 h 373"/>
                <a:gd name="T60" fmla="*/ 2 w 97"/>
                <a:gd name="T61" fmla="*/ 91 h 373"/>
                <a:gd name="T62" fmla="*/ 14 w 97"/>
                <a:gd name="T63" fmla="*/ 109 h 373"/>
                <a:gd name="T64" fmla="*/ 45 w 97"/>
                <a:gd name="T65" fmla="*/ 118 h 373"/>
                <a:gd name="T66" fmla="*/ 45 w 97"/>
                <a:gd name="T67" fmla="*/ 225 h 373"/>
                <a:gd name="T68" fmla="*/ 43 w 97"/>
                <a:gd name="T69" fmla="*/ 213 h 373"/>
                <a:gd name="T70" fmla="*/ 33 w 97"/>
                <a:gd name="T71" fmla="*/ 182 h 373"/>
                <a:gd name="T72" fmla="*/ 12 w 97"/>
                <a:gd name="T73" fmla="*/ 175 h 373"/>
                <a:gd name="T74" fmla="*/ 10 w 97"/>
                <a:gd name="T75" fmla="*/ 182 h 373"/>
                <a:gd name="T76" fmla="*/ 13 w 97"/>
                <a:gd name="T77" fmla="*/ 215 h 373"/>
                <a:gd name="T78" fmla="*/ 29 w 97"/>
                <a:gd name="T79" fmla="*/ 229 h 373"/>
                <a:gd name="T80" fmla="*/ 45 w 97"/>
                <a:gd name="T81" fmla="*/ 391 h 3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58" name="Freeform 18"/>
            <p:cNvSpPr>
              <a:spLocks/>
            </p:cNvSpPr>
            <p:nvPr/>
          </p:nvSpPr>
          <p:spPr bwMode="gray">
            <a:xfrm>
              <a:off x="2708" y="215"/>
              <a:ext cx="97" cy="374"/>
            </a:xfrm>
            <a:custGeom>
              <a:avLst/>
              <a:gdLst>
                <a:gd name="T0" fmla="*/ 51 w 97"/>
                <a:gd name="T1" fmla="*/ 255 h 373"/>
                <a:gd name="T2" fmla="*/ 60 w 97"/>
                <a:gd name="T3" fmla="*/ 255 h 373"/>
                <a:gd name="T4" fmla="*/ 74 w 97"/>
                <a:gd name="T5" fmla="*/ 250 h 373"/>
                <a:gd name="T6" fmla="*/ 91 w 97"/>
                <a:gd name="T7" fmla="*/ 236 h 373"/>
                <a:gd name="T8" fmla="*/ 97 w 97"/>
                <a:gd name="T9" fmla="*/ 211 h 373"/>
                <a:gd name="T10" fmla="*/ 89 w 97"/>
                <a:gd name="T11" fmla="*/ 211 h 373"/>
                <a:gd name="T12" fmla="*/ 72 w 97"/>
                <a:gd name="T13" fmla="*/ 215 h 373"/>
                <a:gd name="T14" fmla="*/ 55 w 97"/>
                <a:gd name="T15" fmla="*/ 233 h 373"/>
                <a:gd name="T16" fmla="*/ 51 w 97"/>
                <a:gd name="T17" fmla="*/ 147 h 373"/>
                <a:gd name="T18" fmla="*/ 60 w 97"/>
                <a:gd name="T19" fmla="*/ 147 h 373"/>
                <a:gd name="T20" fmla="*/ 74 w 97"/>
                <a:gd name="T21" fmla="*/ 141 h 373"/>
                <a:gd name="T22" fmla="*/ 91 w 97"/>
                <a:gd name="T23" fmla="*/ 128 h 373"/>
                <a:gd name="T24" fmla="*/ 97 w 97"/>
                <a:gd name="T25" fmla="*/ 102 h 373"/>
                <a:gd name="T26" fmla="*/ 89 w 97"/>
                <a:gd name="T27" fmla="*/ 102 h 373"/>
                <a:gd name="T28" fmla="*/ 72 w 97"/>
                <a:gd name="T29" fmla="*/ 109 h 373"/>
                <a:gd name="T30" fmla="*/ 55 w 97"/>
                <a:gd name="T31" fmla="*/ 126 h 373"/>
                <a:gd name="T32" fmla="*/ 51 w 97"/>
                <a:gd name="T33" fmla="*/ 46 h 373"/>
                <a:gd name="T34" fmla="*/ 51 w 97"/>
                <a:gd name="T35" fmla="*/ 37 h 373"/>
                <a:gd name="T36" fmla="*/ 46 w 97"/>
                <a:gd name="T37" fmla="*/ 23 h 373"/>
                <a:gd name="T38" fmla="*/ 33 w 97"/>
                <a:gd name="T39" fmla="*/ 6 h 373"/>
                <a:gd name="T40" fmla="*/ 7 w 97"/>
                <a:gd name="T41" fmla="*/ 0 h 373"/>
                <a:gd name="T42" fmla="*/ 8 w 97"/>
                <a:gd name="T43" fmla="*/ 9 h 373"/>
                <a:gd name="T44" fmla="*/ 16 w 97"/>
                <a:gd name="T45" fmla="*/ 27 h 373"/>
                <a:gd name="T46" fmla="*/ 34 w 97"/>
                <a:gd name="T47" fmla="*/ 43 h 373"/>
                <a:gd name="T48" fmla="*/ 46 w 97"/>
                <a:gd name="T49" fmla="*/ 113 h 373"/>
                <a:gd name="T50" fmla="*/ 46 w 97"/>
                <a:gd name="T51" fmla="*/ 106 h 373"/>
                <a:gd name="T52" fmla="*/ 41 w 97"/>
                <a:gd name="T53" fmla="*/ 90 h 373"/>
                <a:gd name="T54" fmla="*/ 27 w 97"/>
                <a:gd name="T55" fmla="*/ 75 h 373"/>
                <a:gd name="T56" fmla="*/ 0 w 97"/>
                <a:gd name="T57" fmla="*/ 67 h 373"/>
                <a:gd name="T58" fmla="*/ 0 w 97"/>
                <a:gd name="T59" fmla="*/ 75 h 373"/>
                <a:gd name="T60" fmla="*/ 3 w 97"/>
                <a:gd name="T61" fmla="*/ 91 h 373"/>
                <a:gd name="T62" fmla="*/ 15 w 97"/>
                <a:gd name="T63" fmla="*/ 109 h 373"/>
                <a:gd name="T64" fmla="*/ 46 w 97"/>
                <a:gd name="T65" fmla="*/ 118 h 373"/>
                <a:gd name="T66" fmla="*/ 46 w 97"/>
                <a:gd name="T67" fmla="*/ 225 h 373"/>
                <a:gd name="T68" fmla="*/ 43 w 97"/>
                <a:gd name="T69" fmla="*/ 213 h 373"/>
                <a:gd name="T70" fmla="*/ 34 w 97"/>
                <a:gd name="T71" fmla="*/ 182 h 373"/>
                <a:gd name="T72" fmla="*/ 12 w 97"/>
                <a:gd name="T73" fmla="*/ 175 h 373"/>
                <a:gd name="T74" fmla="*/ 11 w 97"/>
                <a:gd name="T75" fmla="*/ 182 h 373"/>
                <a:gd name="T76" fmla="*/ 14 w 97"/>
                <a:gd name="T77" fmla="*/ 215 h 373"/>
                <a:gd name="T78" fmla="*/ 30 w 97"/>
                <a:gd name="T79" fmla="*/ 229 h 373"/>
                <a:gd name="T80" fmla="*/ 46 w 97"/>
                <a:gd name="T81" fmla="*/ 391 h 3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027" name="Freeform 19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>
              <a:gd name="T0" fmla="*/ 2147483646 w 5651"/>
              <a:gd name="T1" fmla="*/ 2147483646 h 198"/>
              <a:gd name="T2" fmla="*/ 2147483646 w 5651"/>
              <a:gd name="T3" fmla="*/ 2147483646 h 198"/>
              <a:gd name="T4" fmla="*/ 2147483646 w 5651"/>
              <a:gd name="T5" fmla="*/ 2147483646 h 198"/>
              <a:gd name="T6" fmla="*/ 2147483646 w 5651"/>
              <a:gd name="T7" fmla="*/ 2147483646 h 198"/>
              <a:gd name="T8" fmla="*/ 2147483646 w 5651"/>
              <a:gd name="T9" fmla="*/ 2147483646 h 198"/>
              <a:gd name="T10" fmla="*/ 0 w 5651"/>
              <a:gd name="T11" fmla="*/ 0 h 198"/>
              <a:gd name="T12" fmla="*/ 2147483646 w 5651"/>
              <a:gd name="T13" fmla="*/ 2147483646 h 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8" name="Freeform 20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>
              <a:gd name="T0" fmla="*/ 0 w 5650"/>
              <a:gd name="T1" fmla="*/ 2147483646 h 176"/>
              <a:gd name="T2" fmla="*/ 2147483646 w 5650"/>
              <a:gd name="T3" fmla="*/ 2147483646 h 176"/>
              <a:gd name="T4" fmla="*/ 2147483646 w 5650"/>
              <a:gd name="T5" fmla="*/ 2147483646 h 176"/>
              <a:gd name="T6" fmla="*/ 2147483646 w 5650"/>
              <a:gd name="T7" fmla="*/ 2147483646 h 176"/>
              <a:gd name="T8" fmla="*/ 2147483646 w 5650"/>
              <a:gd name="T9" fmla="*/ 2147483646 h 176"/>
              <a:gd name="T10" fmla="*/ 0 w 5650"/>
              <a:gd name="T11" fmla="*/ 0 h 176"/>
              <a:gd name="T12" fmla="*/ 0 w 5650"/>
              <a:gd name="T13" fmla="*/ 2147483646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9" name="Freeform 21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>
              <a:gd name="T0" fmla="*/ 0 w 5639"/>
              <a:gd name="T1" fmla="*/ 0 h 113"/>
              <a:gd name="T2" fmla="*/ 2147483646 w 5639"/>
              <a:gd name="T3" fmla="*/ 0 h 113"/>
              <a:gd name="T4" fmla="*/ 2147483646 w 5639"/>
              <a:gd name="T5" fmla="*/ 2147483646 h 113"/>
              <a:gd name="T6" fmla="*/ 2147483646 w 5639"/>
              <a:gd name="T7" fmla="*/ 2147483646 h 113"/>
              <a:gd name="T8" fmla="*/ 0 w 5639"/>
              <a:gd name="T9" fmla="*/ 2147483646 h 113"/>
              <a:gd name="T10" fmla="*/ 0 w 5639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30" name="Freeform 22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>
              <a:gd name="T0" fmla="*/ 2147483646 w 5446"/>
              <a:gd name="T1" fmla="*/ 0 h 531"/>
              <a:gd name="T2" fmla="*/ 0 w 5446"/>
              <a:gd name="T3" fmla="*/ 0 h 531"/>
              <a:gd name="T4" fmla="*/ 2147483646 w 5446"/>
              <a:gd name="T5" fmla="*/ 2147483646 h 531"/>
              <a:gd name="T6" fmla="*/ 2147483646 w 5446"/>
              <a:gd name="T7" fmla="*/ 2147483646 h 531"/>
              <a:gd name="T8" fmla="*/ 2147483646 w 5446"/>
              <a:gd name="T9" fmla="*/ 2147483646 h 531"/>
              <a:gd name="T10" fmla="*/ 2147483646 w 5446"/>
              <a:gd name="T11" fmla="*/ 2147483646 h 531"/>
              <a:gd name="T12" fmla="*/ 2147483646 w 5446"/>
              <a:gd name="T13" fmla="*/ 0 h 5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119" name="Freeform 23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>
              <a:gd name="T0" fmla="*/ 5446 w 5446"/>
              <a:gd name="T1" fmla="*/ 0 h 531"/>
              <a:gd name="T2" fmla="*/ 0 w 5446"/>
              <a:gd name="T3" fmla="*/ 0 h 531"/>
              <a:gd name="T4" fmla="*/ 2 w 5446"/>
              <a:gd name="T5" fmla="*/ 470 h 531"/>
              <a:gd name="T6" fmla="*/ 4078 w 5446"/>
              <a:gd name="T7" fmla="*/ 474 h 531"/>
              <a:gd name="T8" fmla="*/ 4178 w 5446"/>
              <a:gd name="T9" fmla="*/ 527 h 531"/>
              <a:gd name="T10" fmla="*/ 5446 w 5446"/>
              <a:gd name="T11" fmla="*/ 531 h 531"/>
              <a:gd name="T12" fmla="*/ 5446 w 5446"/>
              <a:gd name="T13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1032" name="Rectangle 24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3" name="Freeform 2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>
              <a:gd name="T0" fmla="*/ 0 w 1358"/>
              <a:gd name="T1" fmla="*/ 2147483646 h 33"/>
              <a:gd name="T2" fmla="*/ 2147483646 w 1358"/>
              <a:gd name="T3" fmla="*/ 0 h 33"/>
              <a:gd name="T4" fmla="*/ 2147483646 w 1358"/>
              <a:gd name="T5" fmla="*/ 2147483646 h 33"/>
              <a:gd name="T6" fmla="*/ 2147483646 w 1358"/>
              <a:gd name="T7" fmla="*/ 2147483646 h 33"/>
              <a:gd name="T8" fmla="*/ 0 w 1358"/>
              <a:gd name="T9" fmla="*/ 2147483646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35" name="Rectangle 27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en-US" altLang="th-TH" smtClean="0"/>
              <a:t>ระดับที่สอง</a:t>
            </a:r>
          </a:p>
          <a:p>
            <a:pPr lvl="2"/>
            <a:r>
              <a:rPr lang="en-US" altLang="th-TH" smtClean="0"/>
              <a:t>ระดับที่สาม</a:t>
            </a:r>
          </a:p>
          <a:p>
            <a:pPr lvl="3"/>
            <a:r>
              <a:rPr lang="en-US" altLang="th-TH" smtClean="0"/>
              <a:t>ระดับที่สี่</a:t>
            </a:r>
          </a:p>
          <a:p>
            <a:pPr lvl="4"/>
            <a:r>
              <a:rPr lang="en-US" altLang="th-TH" smtClean="0"/>
              <a:t>ระดับที่ห้า</a:t>
            </a:r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F44BBD1-9AA5-4FC5-BE07-FFC45F07D232}" type="datetime1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3DDA14E-C286-4C3A-84B9-E49C1BEC5BD9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  <p:sp>
        <p:nvSpPr>
          <p:cNvPr id="1039" name="Text Box 31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100" i="1" smtClean="0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4128" name="Rectangle 32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4129" name="Rectangle 33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196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/>
      <p:bldP spid="4128" grpId="0" animBg="1"/>
      <p:bldP spid="4129" grpId="0" animBg="1"/>
      <p:bldP spid="4130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รูปภาพ 6" descr="dcm-2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4868863"/>
            <a:ext cx="8186737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714375"/>
            <a:chOff x="0" y="0"/>
            <a:chExt cx="5760" cy="572"/>
          </a:xfrm>
        </p:grpSpPr>
        <p:sp>
          <p:nvSpPr>
            <p:cNvPr id="15365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th-TH">
                <a:solidFill>
                  <a:srgbClr val="000000"/>
                </a:solidFill>
                <a:latin typeface="Arial" pitchFamily="34" charset="0"/>
                <a:cs typeface="Angsana New" pitchFamily="18" charset="-34"/>
              </a:endParaRPr>
            </a:p>
          </p:txBody>
        </p:sp>
        <p:pic>
          <p:nvPicPr>
            <p:cNvPr id="15366" name="Picture 7"/>
            <p:cNvPicPr>
              <a:picLocks noChangeAspect="1" noChangeArrowheads="1"/>
            </p:cNvPicPr>
            <p:nvPr/>
          </p:nvPicPr>
          <p:blipFill>
            <a:blip r:embed="rId3"/>
            <a:srcRect l="1724" t="4065" r="1907" b="87718"/>
            <a:stretch>
              <a:fillRect/>
            </a:stretch>
          </p:blipFill>
          <p:spPr bwMode="auto">
            <a:xfrm>
              <a:off x="0" y="0"/>
              <a:ext cx="5760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สี่เหลี่ยมผืนผ้า 9"/>
          <p:cNvSpPr>
            <a:spLocks noChangeArrowheads="1"/>
          </p:cNvSpPr>
          <p:nvPr/>
        </p:nvSpPr>
        <p:spPr bwMode="auto">
          <a:xfrm>
            <a:off x="539552" y="1556792"/>
            <a:ext cx="8280920" cy="260379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4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เรื่อง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4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การดำเนินงานป้องกัน/ควบคุมโรคไข้เลือดออก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4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ของกรุงเทพมหานคร ประจำปี ๒๕๖3</a:t>
            </a:r>
            <a:endParaRPr lang="th-TH" sz="48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ctr"/>
            <a:endParaRPr lang="en-US" sz="2800" dirty="0"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สำนักงานเขต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-32836" y="1866304"/>
            <a:ext cx="8781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2400" indent="-216000"/>
            <a:r>
              <a:rPr lang="th-TH" sz="2400" b="1" dirty="0" smtClean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6</a:t>
            </a:r>
            <a:r>
              <a:rPr lang="th-TH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. ** กรณีที่มีผู้ป่วยต่อเนื่อง ให้ยกระดับเปิดศูนย์ปฏิบัติการป้องกันควบคุมโรคไข้เลือดออก (</a:t>
            </a:r>
            <a:r>
              <a:rPr lang="en-US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War Room) </a:t>
            </a:r>
            <a:r>
              <a:rPr lang="th-TH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โดยพิจารณาตามเกณฑ์ ดังนี้</a:t>
            </a:r>
          </a:p>
          <a:p>
            <a:pPr marL="482400" indent="-216000"/>
            <a:r>
              <a:rPr lang="th-TH" sz="2400" b="1" dirty="0" smtClean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6.1  </a:t>
            </a:r>
            <a:r>
              <a:rPr lang="th-TH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ระดับเขตเมื่อพบว่าภายในเขตมีพื้นที่ระบาด* มากกว่าร้อยละ 25 ของชุมชน/หมู่บ้าน ในพื้นที่เขต </a:t>
            </a:r>
          </a:p>
          <a:p>
            <a:pPr marL="482400" indent="-216000"/>
            <a:r>
              <a:rPr lang="th-TH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400" b="1" u="sng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หมายเหตุ**</a:t>
            </a:r>
            <a:r>
              <a:rPr lang="th-TH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พื้นที่ระบาดหมายถึงมีรายงานผู้ป่วยโรคไข้เลือดออกในชุมชน/หมู่บ้าน/เกินกว่า</a:t>
            </a:r>
            <a:r>
              <a:rPr lang="th-TH" sz="2400" b="1" dirty="0" err="1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ค่ามัธย</a:t>
            </a:r>
            <a:r>
              <a:rPr lang="th-TH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ฐาน 5 ปี ย้อนหลังเป็นรายสัปดาห์ติดต่อกันในช่วง 4 สัปดาห์ล่าสุด หรือมีการระบาดต่อเนื่องเกินกว่า 28 วัน และไม่สามารถปิด </a:t>
            </a:r>
            <a:r>
              <a:rPr lang="en-US" sz="2400" b="1" dirty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event </a:t>
            </a:r>
            <a:r>
              <a:rPr lang="th-TH" sz="2400" b="1" dirty="0" smtClean="0">
                <a:solidFill>
                  <a:srgbClr val="00206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ได้</a:t>
            </a:r>
          </a:p>
          <a:p>
            <a:pPr marL="482400" indent="-216000"/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7. </a:t>
            </a:r>
            <a:r>
              <a:rPr lang="th-TH" sz="2400" b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ส่งเสริม</a:t>
            </a:r>
            <a:r>
              <a:rPr lang="th-TH" sz="24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และสนับสนุนให้ชุมชนในพื้นที่ดำเนินการจัดการพาหะแบบผสมผสาน (</a:t>
            </a:r>
            <a:r>
              <a:rPr lang="en-US" sz="24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IVM) </a:t>
            </a:r>
            <a:r>
              <a:rPr lang="th-TH" sz="24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ด้วยการใช้พื้นที่เป็นฐานโดยประชาชนดำเนินการและหน่วยงานร่วมในสนับสนุนตามบริบทของพื้นที่</a:t>
            </a:r>
          </a:p>
          <a:p>
            <a:pPr marL="482400" indent="-216000"/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8. </a:t>
            </a: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จัดทำ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และดำเนินกิจกรรมจิตอาสาพัฒนาสิ่งแวดล้อมกำจัดแหล่งเพาะพันธุ์ยุงลายทุกสัปดาห์ร่วมกับศูนย์บริการสาธารณสุขในพื้นที่ หรือตามที่กรุงเทพมหานครกำหนดพร้อมรายงานค่าดัชนีลูกน้ำยุงลาย</a:t>
            </a:r>
          </a:p>
          <a:p>
            <a:pPr marL="482400" indent="-216000"/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51520" y="190347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 New" panose="02020603050405020304" pitchFamily="18" charset="-34"/>
              </a:rPr>
              <a:t>9</a:t>
            </a:r>
            <a:r>
              <a:rPr lang="th-TH" sz="2400" b="1" dirty="0">
                <a:solidFill>
                  <a:srgbClr val="000099"/>
                </a:solidFill>
                <a:latin typeface="Angsana New" panose="02020603050405020304" pitchFamily="18" charset="-34"/>
              </a:rPr>
              <a:t>.  ประชาสัมพันธ์และสื่อสารความเสี่ยงเรื่องโรคไข้เลือดออกและโรคติดต่อที่นำโดยยุงลายให้ประชาชนรับทราบพร้อมจัดทีมสื่อสารเชิงรุก ให้ความรู้แก่ประชาชนและกลุ่มเสี่ยงการจัดกิจกรรมรณรงค์ในวันสำคัญ กิจกรรม  จิตอาสาพัฒนาสิ่งแวดล้อมกำจัดแหล่งเพาะพันธุ์ยุงลาย </a:t>
            </a:r>
            <a:r>
              <a:rPr lang="en-US" sz="2400" b="1" dirty="0">
                <a:solidFill>
                  <a:srgbClr val="000099"/>
                </a:solidFill>
                <a:latin typeface="Angsana New" panose="02020603050405020304" pitchFamily="18" charset="-34"/>
              </a:rPr>
              <a:t>Big Cleaning</a:t>
            </a:r>
            <a:endParaRPr lang="th-TH" sz="2400" b="1" dirty="0">
              <a:solidFill>
                <a:srgbClr val="000099"/>
              </a:solidFill>
              <a:latin typeface="Angsana New" panose="02020603050405020304" pitchFamily="18" charset="-34"/>
            </a:endParaRPr>
          </a:p>
          <a:p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 New" panose="02020603050405020304" pitchFamily="18" charset="-34"/>
              </a:rPr>
              <a:t>     </a:t>
            </a:r>
            <a:r>
              <a:rPr lang="th-TH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9.1  แนวทางการสื่อสารความเสี่ยง</a:t>
            </a:r>
          </a:p>
          <a:p>
            <a:r>
              <a:rPr lang="th-TH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 </a:t>
            </a:r>
            <a:r>
              <a:rPr lang="th-TH" sz="2400" b="1" dirty="0" smtClean="0">
                <a:solidFill>
                  <a:srgbClr val="0070C0"/>
                </a:solidFill>
                <a:latin typeface="Angsana New" panose="02020603050405020304" pitchFamily="18" charset="-34"/>
              </a:rPr>
              <a:t>    จัด</a:t>
            </a:r>
            <a:r>
              <a:rPr lang="th-TH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ทีมออกสื่อสารเชิงรุกไปยังภาคีเครือข่าย ได้แก่ สถานประกอบการ สถานที่ราชการ โรงแรม </a:t>
            </a:r>
            <a:r>
              <a:rPr lang="th-TH" sz="2400" b="1" dirty="0" err="1">
                <a:solidFill>
                  <a:srgbClr val="0070C0"/>
                </a:solidFill>
                <a:latin typeface="Angsana New" panose="02020603050405020304" pitchFamily="18" charset="-34"/>
              </a:rPr>
              <a:t>ศาสน</a:t>
            </a:r>
            <a:r>
              <a:rPr lang="th-TH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สถานสื่อสารความเสี่ยงในกลุ่มสถานประกอบการ สถานที่ราชการ แหล่งชุมนุมชน เรื่องโรคติดต่อนำโดยยุงลายทั้งโรคไข้เลือดออกและโรคติดเชื้อ</a:t>
            </a:r>
            <a:r>
              <a:rPr lang="th-TH" sz="2400" b="1" dirty="0" err="1">
                <a:solidFill>
                  <a:srgbClr val="0070C0"/>
                </a:solidFill>
                <a:latin typeface="Angsana New" panose="02020603050405020304" pitchFamily="18" charset="-34"/>
              </a:rPr>
              <a:t>ไวรัส</a:t>
            </a:r>
            <a:r>
              <a:rPr lang="th-TH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ซิกา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สำนักงานเขต</a:t>
            </a:r>
          </a:p>
        </p:txBody>
      </p:sp>
    </p:spTree>
    <p:extLst>
      <p:ext uri="{BB962C8B-B14F-4D97-AF65-F5344CB8AC3E}">
        <p14:creationId xmlns:p14="http://schemas.microsoft.com/office/powerpoint/2010/main" xmlns="" val="36589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สำนักอนามัย</a:t>
            </a:r>
            <a:endParaRPr lang="th-TH" sz="3200" b="1" dirty="0">
              <a:solidFill>
                <a:srgbClr val="FFFF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186003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ประเมิน</a:t>
            </a: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สถานการณ์จำนวนผู้ป่วยผู้เสียชีวิตพื้นที่ระบาด (จากรายงาน 506) 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sz="24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สอบสวนผู้ป่วยเสียชีวิต มีทีมตระหนักรู้สถานการณ์ (</a:t>
            </a:r>
            <a:r>
              <a:rPr lang="en-US" sz="24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Situation Awareness Team : SAT)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วิเคราะห์</a:t>
            </a:r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สถานการณ์โดยชี้เป้าพื้นที่ที่มีการระบาด (จำนวนผู้ป่วย 4 สัปดาห์ล่าสุดมากกว่า</a:t>
            </a:r>
            <a:r>
              <a:rPr lang="th-TH" sz="2400" b="1" dirty="0" err="1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ค่ามัธย</a:t>
            </a:r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ฐานย้อนหลัง 5 ปี) และพื้นที่ที่มีการระบาดต่อเนื่องเกินกว่า 4 สัปดาห์ และแจ้งเตือน</a:t>
            </a:r>
            <a:r>
              <a:rPr lang="th-TH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พื้นที่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ควบคุมยุงและพาหะนำโรค ดังนี้</a:t>
            </a:r>
          </a:p>
          <a:p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4.1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ติดตามประเมินผลค่าดัชนีลูกน้ำยุงลายในสถานที่เป้าหมายตามแผนปฏิบัติงานรายเดือน </a:t>
            </a:r>
          </a:p>
          <a:p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4.2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การสุ่ม ประเมินค่าดัชนีลูกน้ำยุงลายในพื้นที่ที่มีความเสี่ยงสูง </a:t>
            </a:r>
          </a:p>
          <a:p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4.3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จัดทำสถานการณ์รายงานการระบาดในพื้นที่</a:t>
            </a:r>
          </a:p>
          <a:p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4.4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เฝ้าระวังดัชนีลูกน้ำยุงลายในชุมชน โรงเรียน </a:t>
            </a:r>
            <a:r>
              <a:rPr lang="th-TH" sz="2400" b="1" dirty="0" err="1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ศาสน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 สถานพยาบาล โรงงาน โรงแรม </a:t>
            </a: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สถานที่ราชการ</a:t>
            </a:r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+mj-lt"/>
              <a:buAutoNum type="arabicPeriod"/>
            </a:pPr>
            <a:endParaRPr lang="th-TH" sz="2400" b="1" dirty="0" smtClean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3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สำนักอนามัย</a:t>
            </a:r>
            <a:endParaRPr lang="th-TH" sz="3200" b="1" dirty="0">
              <a:solidFill>
                <a:srgbClr val="FFFF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186003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สนับสนุนส่งเสริมพัฒนาองค์ความรู้ ทักษะให้แก่บุคลากรและเครือข่าย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rgbClr val="FC2B0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พัฒนา</a:t>
            </a:r>
            <a:r>
              <a:rPr lang="th-TH" sz="2400" b="1" dirty="0">
                <a:solidFill>
                  <a:srgbClr val="FC2B0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กลไกการส่งต่อระหว่างพื้นที่และระหว่างหน่วยงาน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ส่งเสริม</a:t>
            </a:r>
            <a:r>
              <a:rPr lang="th-TH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ศักยภาพของเครือข่ายด้วยกลวิธีการจัดการพาหะแบบผสมผสาน (</a:t>
            </a:r>
            <a:r>
              <a:rPr lang="en-US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IVM) </a:t>
            </a:r>
            <a:r>
              <a:rPr lang="th-TH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ให้ครอบคลุมพื้นที่ทุกชุมชน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สนับสนุน</a:t>
            </a: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การควบคุมป้องกันโรคในพื้นที่และสนับสนุนทรัพยากรในการ </a:t>
            </a:r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ดำเนินงาน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chemeClr val="bg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ประชาสัมพันธ์</a:t>
            </a:r>
            <a:r>
              <a:rPr lang="th-TH" sz="2400" b="1" dirty="0">
                <a:solidFill>
                  <a:schemeClr val="bg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ข้อมูลข่าวสาร แจ้งเตือนและสื่อสารความเสี่ยงในวงกว้าง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กำหนด</a:t>
            </a:r>
            <a:r>
              <a:rPr lang="th-TH" sz="24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แผนการจัดกิจกรรมรณรงค์ กิจกรรมจิตอาสาฯ </a:t>
            </a:r>
            <a:r>
              <a:rPr lang="en-US" sz="24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Big Cleaning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ส่งเสริม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ศักยภาพและประสานความร่วมมือเครือข่ายสถานพยาบาล สถานศึกษา สถานที่ราชการ ให้เป็นสถานที่ปลอดลูกน้ำยุงลาย</a:t>
            </a:r>
          </a:p>
          <a:p>
            <a:pPr marL="457200" indent="-457200">
              <a:buFont typeface="+mj-lt"/>
              <a:buAutoNum type="arabicPeriod" startAt="5"/>
            </a:pPr>
            <a:endParaRPr lang="th-TH" sz="2400" b="1" dirty="0" smtClean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สำนักอนามัย</a:t>
            </a:r>
            <a:endParaRPr lang="th-TH" sz="3200" b="1" dirty="0">
              <a:solidFill>
                <a:srgbClr val="FFFF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186003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th-TH" sz="2400" b="1" dirty="0" smtClean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ดำเนินการ</a:t>
            </a:r>
            <a:r>
              <a:rPr lang="th-TH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ประชุมทบทวนกรณีผู้ป่วยโรคไข้เลือดออกเสียชีวิตทุกราย (</a:t>
            </a:r>
            <a:r>
              <a:rPr lang="en-US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Dead Case Conference)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ติดตาม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การดำเนินงานตามมาตรการควบคุมโรคฯในพื้นที่ ดังนี้</a:t>
            </a:r>
          </a:p>
          <a:p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13.1 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การดำเนินการตามมาตรการอย่างต่อเนื่อง 28 วัน(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Day0,3,7,14,21,28)</a:t>
            </a: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13.2 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การเปิดศูนย์ปฏิบัติการป้องกันควบคุมโรคไข้เลือดออกและโรคติดต่อที่นำโดยยุงลาย ในพื้นที่ที่มีการระบาด (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War Room)</a:t>
            </a:r>
          </a:p>
          <a:p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8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7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5272280"/>
              </p:ext>
            </p:extLst>
          </p:nvPr>
        </p:nvGraphicFramePr>
        <p:xfrm>
          <a:off x="142875" y="1106488"/>
          <a:ext cx="8759234" cy="441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133"/>
                <a:gridCol w="4258101"/>
              </a:tblGrid>
              <a:tr h="23428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</a:rPr>
                        <a:t>ชุมชน</a:t>
                      </a:r>
                      <a:endParaRPr lang="th-TH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</a:rPr>
                        <a:t>ประชาชน</a:t>
                      </a:r>
                      <a:endParaRPr lang="th-TH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56141">
                <a:tc>
                  <a:txBody>
                    <a:bodyPr/>
                    <a:lstStyle/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การสื่อสารความเสี่ยงผ่านช่องทาง ต่างๆ เช่น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Social network          (website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Line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 (กลุ่ม </a:t>
                      </a:r>
                      <a:r>
                        <a:rPr lang="th-TH" sz="1800" b="1" dirty="0" err="1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ชช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1800" b="1" dirty="0" err="1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1800" b="1" dirty="0" err="1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ได้รับการเยี่ยมบ้าน/สำรวจ และบำบัดภาชนะเสี่ยง/วินิจฉัยปัญหา/ควบคุมโรคในสถานการณ์ระบาด</a:t>
                      </a:r>
                      <a:r>
                        <a:rPr lang="th-TH" sz="1800" b="1" baseline="0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และคืนข้อมูลให้ชุมชน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โดยทีมงานสุขภาพ (</a:t>
                      </a:r>
                      <a:r>
                        <a:rPr lang="th-TH" sz="1800" b="1" baseline="0" dirty="0" err="1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อสส</a:t>
                      </a:r>
                      <a:r>
                        <a:rPr lang="th-TH" sz="1800" b="1" baseline="0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./</a:t>
                      </a:r>
                      <a:r>
                        <a:rPr lang="th-TH" sz="1800" b="1" dirty="0" err="1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1800" b="1" dirty="0" err="1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</a:t>
                      </a:r>
                    </a:p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กิจกรรม</a:t>
                      </a:r>
                    </a:p>
                    <a:p>
                      <a:pPr marL="182563" indent="-182563" algn="l">
                        <a:lnSpc>
                          <a:spcPts val="2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การสำรวจดัชนีลูกน้ำยุงลาย</a:t>
                      </a:r>
                      <a:r>
                        <a:rPr lang="th-TH" sz="18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(</a:t>
                      </a:r>
                      <a:r>
                        <a:rPr lang="en-US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HI) </a:t>
                      </a: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ให้สำรวจ ร้อยละ</a:t>
                      </a:r>
                      <a:r>
                        <a:rPr lang="th-TH" sz="18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6</a:t>
                      </a: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 ของหลังคาเรือน </a:t>
                      </a:r>
                    </a:p>
                    <a:p>
                      <a:pPr marL="182563" indent="-182563" algn="l">
                        <a:lnSpc>
                          <a:spcPts val="2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th-TH" sz="18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ได้รับการควบคุมและป้องกันโรคไข้เลือดออกตามมาตรฐาน </a:t>
                      </a:r>
                      <a:r>
                        <a:rPr lang="en-US" sz="2400" b="1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srrt</a:t>
                      </a:r>
                      <a:endParaRPr lang="th-TH" sz="2400" b="1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การสื่อสารความเสี่ยงผ่านช่องทาง ต่างๆ เช่น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Social network          (website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Line</a:t>
                      </a: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 (กลุ่ม </a:t>
                      </a:r>
                      <a:r>
                        <a:rPr lang="th-TH" sz="1800" b="1" dirty="0" err="1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ชช</a:t>
                      </a: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1800" b="1" dirty="0" err="1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1800" b="1" dirty="0" err="1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 รายครัวเรือน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ได้รับการเยี่ยมบ้าน/สำรวจ และบำบัดภาชนะเสี่ยง/วินิจฉัยปัญหา/ควบคุมโรคในสถานการณ์ระบาด</a:t>
                      </a: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และคืนข้อมูลให้ชุมชน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โดยทีมงานสุขภาพ (</a:t>
                      </a:r>
                      <a:r>
                        <a:rPr lang="th-TH" sz="1800" b="1" baseline="0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อสส</a:t>
                      </a: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./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 รายบุคคล/รายครัวเรือน</a:t>
                      </a:r>
                    </a:p>
                    <a:p>
                      <a:pPr marL="355600" marR="0" indent="-269875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th-TH" sz="1800" b="1" dirty="0" smtClean="0">
                        <a:solidFill>
                          <a:srgbClr val="000000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th-TH" sz="1800" b="1" dirty="0" smtClean="0">
                        <a:solidFill>
                          <a:srgbClr val="000000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256381"/>
            <a:ext cx="5962600" cy="868363"/>
          </a:xfrm>
        </p:spPr>
        <p:txBody>
          <a:bodyPr/>
          <a:lstStyle/>
          <a:p>
            <a:pPr algn="ctr"/>
            <a:r>
              <a:rPr lang="th-TH" dirty="0" smtClean="0"/>
              <a:t>การควบคุมโรคไข้เลือดออกกรณีระบาด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4435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7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3182751"/>
              </p:ext>
            </p:extLst>
          </p:nvPr>
        </p:nvGraphicFramePr>
        <p:xfrm>
          <a:off x="205254" y="1322512"/>
          <a:ext cx="8759234" cy="390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746"/>
                <a:gridCol w="4392488"/>
              </a:tblGrid>
              <a:tr h="23428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</a:rPr>
                        <a:t>สถานศึกษา</a:t>
                      </a:r>
                      <a:endParaRPr lang="th-TH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</a:rPr>
                        <a:t>สถานพยาบาล</a:t>
                      </a:r>
                      <a:endParaRPr lang="th-TH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49488">
                <a:tc>
                  <a:txBody>
                    <a:bodyPr/>
                    <a:lstStyle/>
                    <a:p>
                      <a:pPr marL="182563" indent="-173038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0099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รับรู้สถานการณ์การระบาดในพื้นที่เขต ผู้ป่วย/ภาชนะเสี่ยง (</a:t>
                      </a:r>
                      <a:r>
                        <a:rPr lang="th-TH" sz="1800" b="1" dirty="0" err="1" smtClean="0">
                          <a:solidFill>
                            <a:srgbClr val="000099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0099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indent="-173038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สนับสนุนการให้ความรู้ และสื่อสารความเสี่ยงให้กับบุคลากร และนักเรียนในสถานศึกษา (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marR="0" indent="-17303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การสนับสนุนจัดเก็บขยะชิ้นใหญ่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/big cleaning 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กรณีพบผู้ป่วย (</a:t>
                      </a:r>
                      <a:r>
                        <a:rPr lang="th-TH" sz="1800" b="1" dirty="0" err="1" smtClean="0">
                          <a:solidFill>
                            <a:srgbClr val="FF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marR="0" indent="-17303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การควบคุมโรคตามมาตรฐานการควบคุมโรค (</a:t>
                      </a:r>
                      <a:r>
                        <a:rPr lang="th-TH" sz="1800" b="1" dirty="0" err="1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สนข.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1800" b="1" dirty="0" err="1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ศบส.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</a:t>
                      </a:r>
                    </a:p>
                    <a:p>
                      <a:pPr marL="182563" marR="0" indent="-17303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ขอความร่วมมือสถานศึกษาแจ้งผู้ป่วยหรือผู้ที่สงสัย โรคไข้เลือดออกให้ศูนย์บริการสาธารณสุขในพื้นที่ทราบ</a:t>
                      </a:r>
                    </a:p>
                    <a:p>
                      <a:pPr marL="182563" indent="-173038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ศูนย์บริการสาธารณสุขจะส่งข้อมูลการดำเนินงานควบคุมโรคให้สถานศึกษาทราบ</a:t>
                      </a:r>
                      <a:endParaRPr lang="en-US" sz="1800" b="1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698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รับรู้สถานการณ์การระบาดในพื้นที่เขต ผู้ป่วย/ภาชนะเสี่ยง (</a:t>
                      </a:r>
                      <a:r>
                        <a:rPr lang="th-TH" sz="18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marR="0" indent="-1698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ชุดควบคุมโรค (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โลชั่น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ทากันยุง/ทรายทีมี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ฟอส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1%)</a:t>
                      </a:r>
                    </a:p>
                    <a:p>
                      <a:pPr marL="182563" marR="0" indent="-1698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ขอความร่วมมือแจ้งผู้ป่วยหรือผู้ที่สงสัย โรคไข้เลือดออกผ่านระบบรายงาน 506 หรือกองควบคุมโรคติดต่อ</a:t>
                      </a:r>
                    </a:p>
                    <a:p>
                      <a:pPr marL="182563" indent="-1698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ศูนย์บริการสาธารณสุขและสำนักงานเขตจะส่งข้อมูลการดำเนินงานควบคุมโรคให้สถานพยาบาลทราบ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56381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kern="0" smtClean="0"/>
              <a:t>การควบคุมโรคไข้เลือดออกกรณีระบาด</a:t>
            </a:r>
            <a:endParaRPr lang="th-TH" kern="0" dirty="0"/>
          </a:p>
        </p:txBody>
      </p:sp>
    </p:spTree>
    <p:extLst>
      <p:ext uri="{BB962C8B-B14F-4D97-AF65-F5344CB8AC3E}">
        <p14:creationId xmlns:p14="http://schemas.microsoft.com/office/powerpoint/2010/main" xmlns="" val="12816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7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3141032"/>
              </p:ext>
            </p:extLst>
          </p:nvPr>
        </p:nvGraphicFramePr>
        <p:xfrm>
          <a:off x="142874" y="1106488"/>
          <a:ext cx="8893621" cy="441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65"/>
                <a:gridCol w="4469656"/>
              </a:tblGrid>
              <a:tr h="23428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solidFill>
                            <a:srgbClr val="FFFFFF"/>
                          </a:solidFill>
                        </a:rPr>
                        <a:t>ศาสน</a:t>
                      </a:r>
                      <a:r>
                        <a:rPr lang="th-TH" sz="2400" dirty="0" smtClean="0">
                          <a:solidFill>
                            <a:srgbClr val="FFFFFF"/>
                          </a:solidFill>
                        </a:rPr>
                        <a:t>สถาน</a:t>
                      </a:r>
                      <a:endParaRPr lang="th-TH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</a:rPr>
                        <a:t>สถานประกอบการ</a:t>
                      </a:r>
                      <a:endParaRPr lang="th-TH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56141">
                <a:tc>
                  <a:txBody>
                    <a:bodyPr/>
                    <a:lstStyle/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  <a:tabLst>
                          <a:tab pos="355600" algn="l"/>
                          <a:tab pos="452438" algn="l"/>
                        </a:tabLst>
                      </a:pP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การควบคุมโรคตามมาตรฐาน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SRRT</a:t>
                      </a:r>
                    </a:p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  <a:tabLst>
                          <a:tab pos="355600" algn="l"/>
                          <a:tab pos="452438" algn="l"/>
                        </a:tabLst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การสื่อสารความเสี่ยงกลุ่มนักบวช/ผู้เกี่ยวข้อง</a:t>
                      </a:r>
                      <a:r>
                        <a:rPr lang="th-TH" sz="18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ในศา</a:t>
                      </a: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สนสถาน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355600" algn="l"/>
                          <a:tab pos="452438" algn="l"/>
                        </a:tabLst>
                        <a:defRPr/>
                      </a:pP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กรณีพบผู้ป่วย จะได้รับการเยี่ยมวินิจฉัย/ควบคุมโรค (</a:t>
                      </a:r>
                      <a:r>
                        <a:rPr lang="th-TH" sz="1800" b="1" dirty="0" err="1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./</a:t>
                      </a:r>
                      <a:r>
                        <a:rPr lang="th-TH" sz="1800" b="1" dirty="0" err="1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  <a:tabLst>
                          <a:tab pos="355600" algn="l"/>
                          <a:tab pos="452438" algn="l"/>
                        </a:tabLst>
                      </a:pPr>
                      <a:r>
                        <a:rPr lang="th-TH" sz="1800" b="1" dirty="0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ชุดควบคุมโรค (</a:t>
                      </a:r>
                      <a:r>
                        <a:rPr lang="th-TH" sz="1800" b="1" dirty="0" err="1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โลชั่น</a:t>
                      </a:r>
                      <a:r>
                        <a:rPr lang="th-TH" sz="1800" b="1" dirty="0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ทากันยุง/ทรายทีมี</a:t>
                      </a:r>
                      <a:r>
                        <a:rPr lang="th-TH" sz="1800" b="1" dirty="0" err="1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ฟอส</a:t>
                      </a:r>
                      <a:r>
                        <a:rPr lang="th-TH" sz="1800" b="1" dirty="0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1%)</a:t>
                      </a:r>
                    </a:p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  <a:tabLst>
                          <a:tab pos="355600" algn="l"/>
                          <a:tab pos="452438" algn="l"/>
                        </a:tabLst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การจัดทำ </a:t>
                      </a:r>
                      <a:r>
                        <a:rPr lang="en-US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big cleaning  </a:t>
                      </a: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ร่วมกับชุมชน การสนับสนุนจัดเก็บขยะชิ้นใหญ่ (</a:t>
                      </a:r>
                      <a:r>
                        <a:rPr lang="th-TH" sz="18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0099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รับรู้สถานการณ์การระบาดในพื้นที่เขต ผู้ป่วย/ภาชนะเสี่ยง (</a:t>
                      </a:r>
                      <a:r>
                        <a:rPr lang="th-TH" sz="1800" b="1" dirty="0" err="1" smtClean="0">
                          <a:solidFill>
                            <a:srgbClr val="000099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0099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สนับสนุนการให้ความรู้ และสื่อสารความเสี่ยงให้กับบุคลากร และนักเรียนในสถานประกอบการ</a:t>
                      </a: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การสนับสนุนจัดเก็บขยะชิ้นใหญ่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/big cleaning 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กรณีพบผู้ป่วย (</a:t>
                      </a:r>
                      <a:r>
                        <a:rPr lang="th-TH" sz="1800" b="1" dirty="0" err="1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การควบคุมโรคภายใน 24 ชั่วโมง ตามมาตรฐานการควบคุมโรค (</a:t>
                      </a:r>
                      <a:r>
                        <a:rPr lang="th-TH" sz="1800" b="1" dirty="0" err="1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./</a:t>
                      </a:r>
                      <a:r>
                        <a:rPr lang="th-TH" sz="1800" b="1" dirty="0" err="1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.)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ขอความร่วมมือสถานประกอบการแจ้งผู้ป่วยหรือผู้ที่สงสัย โรคไข้เลือดออกให้ศูนย์บริการสาธารณสุขในพื้นที่ทราบ</a:t>
                      </a:r>
                    </a:p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ศูนย์บริการสาธารณสุขจะส่งข้อมูลการดำเนินงานควบคุมโรคให้สถานประกอบการทราบ</a:t>
                      </a:r>
                      <a:endParaRPr lang="en-US" sz="1800" b="1" dirty="0" smtClean="0">
                        <a:solidFill>
                          <a:srgbClr val="0070C0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56381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kern="0" smtClean="0"/>
              <a:t>การควบคุมโรคไข้เลือดออกกรณีระบาด</a:t>
            </a:r>
            <a:endParaRPr lang="th-TH" kern="0" dirty="0"/>
          </a:p>
        </p:txBody>
      </p:sp>
    </p:spTree>
    <p:extLst>
      <p:ext uri="{BB962C8B-B14F-4D97-AF65-F5344CB8AC3E}">
        <p14:creationId xmlns:p14="http://schemas.microsoft.com/office/powerpoint/2010/main" xmlns="" val="27317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7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0222798"/>
              </p:ext>
            </p:extLst>
          </p:nvPr>
        </p:nvGraphicFramePr>
        <p:xfrm>
          <a:off x="142875" y="1106488"/>
          <a:ext cx="875923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779"/>
                <a:gridCol w="2929728"/>
                <a:gridCol w="2929728"/>
              </a:tblGrid>
              <a:tr h="23428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ศูนย์บริการสาธารณสุข</a:t>
                      </a:r>
                      <a:endParaRPr lang="th-TH" sz="2400" dirty="0">
                        <a:solidFill>
                          <a:srgbClr val="FFFFFF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สำนักงานเขต</a:t>
                      </a:r>
                      <a:endParaRPr lang="th-TH" sz="2400" dirty="0">
                        <a:solidFill>
                          <a:srgbClr val="FFFFFF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FFFF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สำนักอนามัย กทม.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56141">
                <a:tc>
                  <a:txBody>
                    <a:bodyPr/>
                    <a:lstStyle/>
                    <a:p>
                      <a:pPr marL="182563" indent="-173038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สื่อสารสถานการณ์ในพื้นที่ ระบาดกับสำนักงานเขต ให้กลุ่มเป้าหมายทุกอาทิตย์</a:t>
                      </a:r>
                    </a:p>
                    <a:p>
                      <a:pPr marL="182563" marR="0" indent="-17303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ควบคุมโรคตามมาตรฐาน</a:t>
                      </a:r>
                      <a:r>
                        <a:rPr lang="th-TH" sz="1800" b="1" baseline="0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SRRT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(วันแรกและวันที่ 7) จนปิด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event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ได้</a:t>
                      </a:r>
                    </a:p>
                    <a:p>
                      <a:pPr marL="182563" marR="0" indent="-17303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สำรวจค่า </a:t>
                      </a:r>
                      <a:r>
                        <a:rPr lang="en-U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HI </a:t>
                      </a:r>
                      <a:r>
                        <a:rPr lang="th-TH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ให้สำรวจอย่างน้อยร้อยละ 60 ของหลังคาเรือน รายงานผลการสำรวจให้ </a:t>
                      </a:r>
                      <a:r>
                        <a:rPr lang="th-TH" sz="18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กคร</a:t>
                      </a:r>
                      <a:r>
                        <a:rPr lang="th-TH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 ทราบ</a:t>
                      </a:r>
                    </a:p>
                    <a:p>
                      <a:pPr marL="182563" indent="-173038">
                        <a:lnSpc>
                          <a:spcPts val="2000"/>
                        </a:lnSpc>
                        <a:buFont typeface="+mj-lt"/>
                        <a:buAutoNum type="arabicPeriod" startAt="4"/>
                        <a:tabLst/>
                      </a:pP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เป็นผู้แทนสำนักอนามัยดำเนินการสื่อสารความเสี่ยง และเผยแพร่ความรู้ </a:t>
                      </a:r>
                      <a:r>
                        <a:rPr lang="th-TH" sz="1800" b="1" baseline="0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รวมทั้งแจกจ่ายสารเคมีกำจัดลูกน้ำและป้องกันยุงลาย (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ทรายกำจัดลูกน้ำ/</a:t>
                      </a:r>
                      <a:r>
                        <a:rPr lang="th-TH" sz="1800" b="1" dirty="0" err="1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โลชั่น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ทากัน)</a:t>
                      </a:r>
                    </a:p>
                    <a:p>
                      <a:pPr marL="182563" indent="-173038">
                        <a:lnSpc>
                          <a:spcPts val="2000"/>
                        </a:lnSpc>
                        <a:buFont typeface="+mj-lt"/>
                        <a:buAutoNum type="arabicPeriod" startAt="4"/>
                        <a:tabLst/>
                      </a:pPr>
                      <a:r>
                        <a:rPr lang="th-TH" sz="1800" b="1" dirty="0" smtClean="0">
                          <a:solidFill>
                            <a:srgbClr val="000099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สร้างกระแสการรณรงค์ ควบคุมโรคในชุมชนใกล้เคียง รอบพื้นที่ระบาด โดยใช้กระบวนการ การมีส่วนร่วมในการควบคุมและป้องกันโรคไข้เลือดออก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สื่อสารสถานการณ์ในพื้นที่ระบาดกับศูนย์บริการสาธารณสุข ให้กลุ่มเป้าหมาย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ควบคุมโรคตามมาตรฐาน</a:t>
                      </a:r>
                      <a:r>
                        <a:rPr lang="th-TH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SRRT </a:t>
                      </a:r>
                      <a:r>
                        <a:rPr lang="th-TH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(วันแรกและวันที่ 7) จนปิด </a:t>
                      </a:r>
                      <a:r>
                        <a:rPr lang="en-U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event </a:t>
                      </a:r>
                      <a:r>
                        <a:rPr lang="th-TH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ได้</a:t>
                      </a:r>
                      <a:r>
                        <a:rPr lang="th-TH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และ</a:t>
                      </a:r>
                      <a:r>
                        <a:rPr lang="th-TH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ดำเนินการฉีดพ่นสารเคมีในบ้านผู้ป่วยและรัศมี 100 เมตร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สร้างกระแสการรณรงค์ ควบคุมโรคในชุมชนใกล้เคียง รอบพื้นที่ระบาด โดยใช้กระบวนการมีส่วนร่วมในการควบคุมและป้องกันโรคไข้เลือดออก ระดับแขวง/ระดับเขต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FC2B08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การสนับสนุนจัดเก็บขยะชิ้นใหญ่  /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th-TH" sz="1800" b="1" dirty="0" smtClean="0">
                          <a:solidFill>
                            <a:srgbClr val="FC2B08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พื้นที่รกร้าง</a:t>
                      </a:r>
                    </a:p>
                    <a:p>
                      <a:pPr marL="182563" indent="-182563">
                        <a:buFont typeface="+mj-lt"/>
                        <a:buNone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5.รายงาน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ผลการดำเนินงานผ่าน 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กคร.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ทุก 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event * (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การดำเนินการจัดเก็บขยะชิ้นใหญ่ /พื้นที่รกร้าง/จำนวนบ้านพ่น/สารเคมีที่ใช้)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สนับสนุนสารเคมีกำจัดลูกน้ำ ยุงตัวเต็มวัย 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206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สนับสนุนสารเคมีป้องกันยุงตัวเต็มวัย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สนับสนุนทีมควบคุมโรคส่วนกลางกรณีการปิด </a:t>
                      </a:r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event</a:t>
                      </a:r>
                      <a:r>
                        <a:rPr lang="th-TH" sz="1800" b="1" dirty="0" smtClean="0">
                          <a:solidFill>
                            <a:srgbClr val="00B0F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ไม่ได้ ต่อเนื่อง 1 เดือน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th-TH" sz="1800" b="1" dirty="0" smtClean="0">
                        <a:solidFill>
                          <a:srgbClr val="000000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56381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kern="0" smtClean="0"/>
              <a:t>การควบคุมโรคไข้เลือดออกกรณีระบาด</a:t>
            </a:r>
            <a:endParaRPr lang="th-TH" kern="0" dirty="0"/>
          </a:p>
        </p:txBody>
      </p:sp>
    </p:spTree>
    <p:extLst>
      <p:ext uri="{BB962C8B-B14F-4D97-AF65-F5344CB8AC3E}">
        <p14:creationId xmlns:p14="http://schemas.microsoft.com/office/powerpoint/2010/main" xmlns="" val="24790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h-TH" sz="5400" b="1" dirty="0" smtClean="0">
                <a:latin typeface="Arial" pitchFamily="34" charset="0"/>
              </a:rPr>
              <a:t>มาตรการหลักในการควบคุมโรคไข้เลือดออกและโรคที่นำโดยยุงลาย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endParaRPr lang="th-TH" dirty="0"/>
          </a:p>
        </p:txBody>
      </p:sp>
      <p:pic>
        <p:nvPicPr>
          <p:cNvPr id="5" name="Picture 6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187624" y="238125"/>
            <a:ext cx="5746576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kern="0" dirty="0" smtClean="0"/>
              <a:t>ประเด็น</a:t>
            </a:r>
            <a:endParaRPr lang="th-TH" kern="0" dirty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xmlns="" val="2149538541"/>
              </p:ext>
            </p:extLst>
          </p:nvPr>
        </p:nvGraphicFramePr>
        <p:xfrm>
          <a:off x="1076325" y="1397000"/>
          <a:ext cx="6952059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198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11560" y="285728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มาตรการดำเนินงาน</a:t>
            </a:r>
            <a:r>
              <a:rPr lang="th-TH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ควบคุมกรณีเกิดเหตุการณ์ระบาดหรือเสียชีวิต</a:t>
            </a:r>
          </a:p>
          <a:p>
            <a:pPr algn="ctr"/>
            <a:r>
              <a:rPr lang="th-TH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โรคนำโดยยุงลาย</a:t>
            </a:r>
            <a:endParaRPr lang="th-TH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226" y="1124744"/>
            <a:ext cx="536717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ngsana New" pitchFamily="18" charset="-34"/>
              </a:rPr>
              <a:t>Day 0</a:t>
            </a:r>
          </a:p>
          <a:p>
            <a:r>
              <a:rPr lang="th-TH" sz="1800" dirty="0">
                <a:solidFill>
                  <a:srgbClr val="000000"/>
                </a:solidFill>
                <a:latin typeface="Angsana New" pitchFamily="18" charset="-34"/>
              </a:rPr>
              <a:t>วันที่พบผู้ป่วยยืนยัน สำรวจและกำจัดลูกน้ำยุงลายในบ้านผู้ป่วย พร้อมฉีดสเปรย์พ่นยุง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162" y="1923475"/>
            <a:ext cx="789992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Day 3 </a:t>
            </a:r>
          </a:p>
          <a:p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สำรวจและกำจัดลูกน้ำยุงลายพ่นสารเคมีกำจัดยุงตัวเต็มวัยอย่างน้อยในรัศมี 100 เมตร ของบ้านผู้ป่วย และจุดสงสัยเป็นแหล่ง</a:t>
            </a:r>
            <a:r>
              <a:rPr lang="th-TH" sz="1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โรค</a:t>
            </a:r>
          </a:p>
          <a:p>
            <a:r>
              <a:rPr lang="th-TH" sz="1800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เป้าหมาย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HI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CI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ในชุมชน หมู่บ้านที่พบผู้ป่วยไม่เกินร้อยละ 10 </a:t>
            </a:r>
            <a:endParaRPr lang="en-US" sz="18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8162" y="3002370"/>
            <a:ext cx="792236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Day 7</a:t>
            </a:r>
          </a:p>
          <a:p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สำรวจและกำจัดลูกน้ำยุงลาย พ่นสารเคมีกำจัดยุงตัวเต็มวัย อย่างน้อยในรัศมี 100 เมตร จากบ้านผู้ป่วยและจุดสงสัยเป็นแหล่งโรค</a:t>
            </a:r>
            <a:endParaRPr lang="en-US" sz="18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เป้าหมาย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HI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CI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ในชุมชน หมู่บ้านที่พบผู้ป่วยไม่เกินร้อยละ 10 </a:t>
            </a:r>
            <a:endParaRPr lang="en-US" sz="18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163" y="4065698"/>
            <a:ext cx="713018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Day 14</a:t>
            </a:r>
          </a:p>
          <a:p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สำรวจและกำจัดลูกน้ำยุงลายในชุมชน หมู่บ้านที่เกิดโรค เป้าหมาย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HI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CI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ในรัศมี 100 เมตรจากบ้านผู้ป่วยเป็น 0</a:t>
            </a:r>
            <a:endParaRPr lang="en-US" sz="18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226" y="4852027"/>
            <a:ext cx="763917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Day </a:t>
            </a:r>
            <a:r>
              <a:rPr lang="en-US" sz="18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21</a:t>
            </a:r>
            <a:endParaRPr lang="en-US" sz="18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สำรวจและกำจัดลูกน้ำยุงลายในชุมชน หมู่บ้านที่เกิดโรค เป้าหมาย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HI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CI </a:t>
            </a:r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ในรัศมี 100 เมตรจากบ้านผู้ป่วยเป็น 0</a:t>
            </a:r>
            <a:endParaRPr lang="en-US" sz="18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533226" y="5604591"/>
            <a:ext cx="763917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Day 28 </a:t>
            </a:r>
            <a:r>
              <a:rPr lang="th-TH" sz="1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เป็นต้นไป</a:t>
            </a:r>
            <a:endParaRPr lang="en-US" sz="18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สำรวจและกำจัดลูกน้ำยุงลายในชุมชนทุก 7 วัน โดยให้ชุมชนมีส่วนร่วม และหากยังมีผู้ป่วยต่อเนื่อง ให้พ่นสารเคมี ทุก 7 วัน</a:t>
            </a:r>
            <a:endParaRPr lang="en-US" sz="18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7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237910"/>
              </p:ext>
            </p:extLst>
          </p:nvPr>
        </p:nvGraphicFramePr>
        <p:xfrm>
          <a:off x="205254" y="1213832"/>
          <a:ext cx="8809655" cy="441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570"/>
                <a:gridCol w="2952328"/>
                <a:gridCol w="3074757"/>
              </a:tblGrid>
              <a:tr h="23428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ศูนย์บริการสาธารณสุข</a:t>
                      </a:r>
                      <a:endParaRPr lang="th-TH" sz="2400" dirty="0">
                        <a:solidFill>
                          <a:srgbClr val="FFFFFF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FFFFFF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สำนักงานเขต</a:t>
                      </a:r>
                      <a:endParaRPr lang="th-TH" sz="2400" dirty="0">
                        <a:solidFill>
                          <a:srgbClr val="FFFFFF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FFFF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สำนักอนามัย กทม.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56141">
                <a:tc>
                  <a:txBody>
                    <a:bodyPr/>
                    <a:lstStyle/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จัดทำ และสื่อสารข้อมูลสถานการณ์ในพื้นที่ให้เครือข่าย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 สื่อสารความเสี่ยง</a:t>
                      </a:r>
                      <a:r>
                        <a:rPr lang="th-TH" sz="18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ความรู้ และสนับสนุนการสอนให้กลุ่มเป้าหมาย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ร่วมรณรงค์ โรคนำโดยยุงลายกับภาคีเครือข่าย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นิเทศการสำรวจดัชนีลูกน้ำยุงลายในกลุ่มเป้าหมาย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buFont typeface="Wingdings" panose="05000000000000000000" pitchFamily="2" charset="2"/>
                        <a:buNone/>
                      </a:pPr>
                      <a:endParaRPr lang="th-TH" sz="1800" b="1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ร่วม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สื่อสารสถานการณ์ในพื้นที่เสี่ยงกับ 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ร่วมรณรงค์ โรคนำโดยยุงลายกับภาคีเครือข่าย</a:t>
                      </a:r>
                    </a:p>
                    <a:p>
                      <a:pPr marL="182563" indent="-182563">
                        <a:lnSpc>
                          <a:spcPts val="2000"/>
                        </a:lnSpc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สนับสนุนจัดเก็บยางรถยนต์/ขยะชิ้นใหญ่ (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สนข.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 และ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บูรณา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การสิ่งประดิษฐ์ของเหลือใช้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ร่วมนิเทศการสำรวจดัชนีลูกน้ำยุงลายในกลุ่มเป้าหมาย กับ </a:t>
                      </a:r>
                      <a:r>
                        <a:rPr lang="th-TH" sz="1800" b="1" dirty="0" err="1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ศบส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th-TH" sz="1800" b="1" dirty="0" smtClean="0">
                        <a:solidFill>
                          <a:srgbClr val="0070C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marL="0" indent="0">
                        <a:lnSpc>
                          <a:spcPts val="2000"/>
                        </a:lnSpc>
                        <a:buFont typeface="+mj-lt"/>
                        <a:buNone/>
                      </a:pPr>
                      <a:endParaRPr lang="th-TH" sz="1800" b="1" dirty="0" smtClean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สนับสนุนผลิตสื่อสิ่งพิมพ์ทุกประเภท โรคไข้เลือดออกทุกประเภท เช่นใบปลิว แผ่นพับ คู่มือ สมุด ชุดนิทรรศการ ฯลฯ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การสนับสนุน( ยืม)</a:t>
                      </a:r>
                    </a:p>
                    <a:p>
                      <a:pPr marL="355600" indent="-173038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 err="1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มาสค๊อท</a:t>
                      </a:r>
                      <a:endParaRPr lang="th-TH" sz="1800" b="1" dirty="0" smtClean="0">
                        <a:solidFill>
                          <a:srgbClr val="00B0F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marL="355600" indent="-173038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โมเดล</a:t>
                      </a:r>
                    </a:p>
                    <a:p>
                      <a:pPr marL="355600" indent="-173038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 err="1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โรอัฟ</a:t>
                      </a:r>
                      <a:endParaRPr lang="th-TH" sz="1800" b="1" dirty="0" smtClean="0">
                        <a:solidFill>
                          <a:srgbClr val="00B0F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h-TH" sz="1800" b="1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3.</a:t>
                      </a:r>
                      <a:r>
                        <a:rPr lang="th-TH" sz="1800" b="1" baseline="0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</a:t>
                      </a:r>
                      <a:r>
                        <a:rPr lang="th-TH" sz="1800" b="1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จัดซื้อวัสดุ ของให้ชุมชน ผ่าน </a:t>
                      </a:r>
                      <a:r>
                        <a:rPr lang="th-TH" sz="1800" b="1" dirty="0" err="1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สนข.</a:t>
                      </a:r>
                      <a:r>
                        <a:rPr lang="th-TH" sz="1800" b="1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 เช่น ไฟฉาย/แบบรายงาน/กระชอน ถุงผ้า ฯลฯ)</a:t>
                      </a:r>
                    </a:p>
                    <a:p>
                      <a:pPr marL="182563" indent="-182563"/>
                      <a:r>
                        <a:rPr lang="th-TH" sz="1800" b="1" dirty="0" smtClean="0">
                          <a:solidFill>
                            <a:srgbClr val="00B0F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4.   จัดซื้อและสนับสนุนสารเคมีกำจัดลูกน้ำ ยุงตัวเต็มวัย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kern="0" dirty="0" smtClean="0"/>
              <a:t>การป้องกันโรคล่วงหน้า</a:t>
            </a:r>
            <a:endParaRPr lang="th-TH" kern="0" dirty="0"/>
          </a:p>
        </p:txBody>
      </p:sp>
    </p:spTree>
    <p:extLst>
      <p:ext uri="{BB962C8B-B14F-4D97-AF65-F5344CB8AC3E}">
        <p14:creationId xmlns:p14="http://schemas.microsoft.com/office/powerpoint/2010/main" xmlns="" val="373089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</a:t>
            </a:r>
            <a:r>
              <a:rPr lang="th-TH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ยุงลาย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ศูนย์บริการสาธารณสุข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7316" y="1867044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160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400" b="1" dirty="0" smtClean="0">
                <a:solidFill>
                  <a:srgbClr val="002060"/>
                </a:solidFill>
                <a:latin typeface="Angsana New" panose="02020603050405020304" pitchFamily="18" charset="-34"/>
              </a:rPr>
              <a:t>ประเมิน</a:t>
            </a:r>
            <a:r>
              <a:rPr lang="th-TH" sz="2400" b="1" dirty="0">
                <a:solidFill>
                  <a:srgbClr val="002060"/>
                </a:solidFill>
                <a:latin typeface="Angsana New" panose="02020603050405020304" pitchFamily="18" charset="-34"/>
              </a:rPr>
              <a:t>สถานการณ์จำนวนผู้ป่วยผู้เสียชีวิตพื้นที่ที่มีการระบาดหรือมีผู้ป่วยต่อเนื่อง</a:t>
            </a:r>
          </a:p>
          <a:p>
            <a:pPr lvl="1" indent="-2160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400" b="1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จัดทำ</a:t>
            </a:r>
            <a:r>
              <a:rPr lang="en-US" sz="2400" b="1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spot map</a:t>
            </a:r>
            <a:r>
              <a:rPr lang="th-TH" sz="2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ร่วมกับสำนักงานเขต ให้เห็นการกระจายของผู้ป่วยในพื้นที่</a:t>
            </a:r>
          </a:p>
          <a:p>
            <a:pPr lvl="1" indent="-2160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400" b="1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ประสาน</a:t>
            </a:r>
            <a:r>
              <a:rPr lang="th-TH" sz="2400" b="1" dirty="0">
                <a:solidFill>
                  <a:srgbClr val="000000"/>
                </a:solidFill>
                <a:latin typeface="Angsana New" panose="02020603050405020304" pitchFamily="18" charset="-34"/>
              </a:rPr>
              <a:t>การดำเนินงานร่วมกับสำนักงานเขตให้ความรู้เรื่องโรคไข้เลือดออกในผู้ป่วยที่รักษาในคลินิกโรคเรื้อรัง คลินิกฝากครรภ์ </a:t>
            </a:r>
          </a:p>
          <a:p>
            <a:pPr lvl="1" indent="-2160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400" b="1" dirty="0" smtClean="0">
                <a:solidFill>
                  <a:srgbClr val="C00000"/>
                </a:solidFill>
                <a:latin typeface="Angsana New" panose="02020603050405020304" pitchFamily="18" charset="-34"/>
              </a:rPr>
              <a:t>แจ้ง</a:t>
            </a:r>
            <a:r>
              <a:rPr lang="th-TH" sz="2400" b="1" dirty="0">
                <a:solidFill>
                  <a:srgbClr val="C00000"/>
                </a:solidFill>
                <a:latin typeface="Angsana New" panose="02020603050405020304" pitchFamily="18" charset="-34"/>
              </a:rPr>
              <a:t>เตือนสถานพยาบาล คลินิกร้านขายยาในพื้นที่ไม่ให้จ่ายยา</a:t>
            </a:r>
            <a:r>
              <a:rPr lang="en-US" sz="2400" b="1" dirty="0">
                <a:solidFill>
                  <a:srgbClr val="C00000"/>
                </a:solidFill>
                <a:latin typeface="Angsana New" panose="02020603050405020304" pitchFamily="18" charset="-34"/>
              </a:rPr>
              <a:t> NSAIDs</a:t>
            </a:r>
            <a:r>
              <a:rPr lang="th-TH" sz="2400" b="1" dirty="0">
                <a:solidFill>
                  <a:srgbClr val="C00000"/>
                </a:solidFill>
                <a:latin typeface="Angsana New" panose="02020603050405020304" pitchFamily="18" charset="-34"/>
              </a:rPr>
              <a:t>ในผู้ป่วยสงสัยโรค</a:t>
            </a:r>
            <a:r>
              <a:rPr lang="th-TH" sz="2400" b="1" dirty="0" smtClean="0">
                <a:solidFill>
                  <a:srgbClr val="C00000"/>
                </a:solidFill>
                <a:latin typeface="Angsana New" panose="02020603050405020304" pitchFamily="18" charset="-34"/>
              </a:rPr>
              <a:t>ไข้เลือดออก</a:t>
            </a:r>
          </a:p>
          <a:p>
            <a:pPr lvl="1" indent="-216000">
              <a:buFont typeface="+mj-lt"/>
              <a:buAutoNum type="arabicPeriod"/>
            </a:pPr>
            <a:r>
              <a:rPr lang="th-TH" sz="2400" b="1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จัดตั้ง </a:t>
            </a:r>
            <a:r>
              <a:rPr lang="en-US" sz="2400" b="1" dirty="0">
                <a:solidFill>
                  <a:srgbClr val="000000"/>
                </a:solidFill>
                <a:latin typeface="Angsana New" panose="02020603050405020304" pitchFamily="18" charset="-34"/>
              </a:rPr>
              <a:t>Dengue Corner </a:t>
            </a:r>
            <a:r>
              <a:rPr lang="th-TH" sz="2400" b="1" dirty="0">
                <a:solidFill>
                  <a:srgbClr val="000000"/>
                </a:solidFill>
                <a:latin typeface="Angsana New" panose="02020603050405020304" pitchFamily="18" charset="-34"/>
              </a:rPr>
              <a:t>และการให้การแนะนำผู้ป่วยถึงอาการที่ต้องมาสถานพยาบาลรวมทั้งสนับสนุนยาทากันยุงให้ผู้ป่วยและผู้ป่วยสงสัยไข้เลือดออกทุกราย </a:t>
            </a:r>
          </a:p>
          <a:p>
            <a:pPr lvl="1" indent="-216000">
              <a:buFont typeface="+mj-lt"/>
              <a:buAutoNum type="arabicPeriod"/>
            </a:pPr>
            <a:r>
              <a:rPr lang="th-TH" sz="2400" b="1" dirty="0" smtClean="0">
                <a:solidFill>
                  <a:srgbClr val="0070C0"/>
                </a:solidFill>
                <a:latin typeface="Angsana New" panose="02020603050405020304" pitchFamily="18" charset="-34"/>
              </a:rPr>
              <a:t>ประสาน</a:t>
            </a:r>
            <a:r>
              <a:rPr lang="th-TH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เครือข่ายสถานพยาบาล คลินิกในพื้นที่ให้จัดตั้ง </a:t>
            </a:r>
            <a:r>
              <a:rPr lang="en-US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Dengue Corner</a:t>
            </a:r>
            <a:r>
              <a:rPr lang="th-TH" sz="2400" b="1" dirty="0">
                <a:solidFill>
                  <a:srgbClr val="0070C0"/>
                </a:solidFill>
                <a:latin typeface="Angsana New" panose="02020603050405020304" pitchFamily="18" charset="-34"/>
              </a:rPr>
              <a:t>ส่งเสริม</a:t>
            </a:r>
          </a:p>
          <a:p>
            <a:pPr lvl="1" indent="-216000">
              <a:buFont typeface="+mj-lt"/>
              <a:buAutoNum type="arabicPeriod"/>
            </a:pPr>
            <a:r>
              <a:rPr lang="th-TH" sz="2400" b="1" dirty="0" smtClean="0">
                <a:solidFill>
                  <a:srgbClr val="002060"/>
                </a:solidFill>
                <a:latin typeface="Angsana New" panose="02020603050405020304" pitchFamily="18" charset="-34"/>
              </a:rPr>
              <a:t>สนับสนุน</a:t>
            </a:r>
            <a:r>
              <a:rPr lang="th-TH" sz="2400" b="1" dirty="0">
                <a:solidFill>
                  <a:srgbClr val="002060"/>
                </a:solidFill>
                <a:latin typeface="Angsana New" panose="02020603050405020304" pitchFamily="18" charset="-34"/>
              </a:rPr>
              <a:t>ให้ชุมชนในพื้นที่ดำเนินการจัดการพาหะแบบผสมผสาน (</a:t>
            </a:r>
            <a:r>
              <a:rPr lang="en-US" sz="2400" b="1" dirty="0">
                <a:solidFill>
                  <a:srgbClr val="002060"/>
                </a:solidFill>
                <a:latin typeface="Angsana New" panose="02020603050405020304" pitchFamily="18" charset="-34"/>
              </a:rPr>
              <a:t>IVM) </a:t>
            </a:r>
            <a:r>
              <a:rPr lang="th-TH" sz="2400" b="1" dirty="0">
                <a:solidFill>
                  <a:srgbClr val="002060"/>
                </a:solidFill>
                <a:latin typeface="Angsana New" panose="02020603050405020304" pitchFamily="18" charset="-34"/>
              </a:rPr>
              <a:t>ด้วยการใช้พื้นที่เป็นฐานโดยประชาชนดำเนินการและหน่วยงานเครือข่ายร่วมในสนับสนุนตามบริบทของ</a:t>
            </a:r>
            <a:r>
              <a:rPr lang="th-TH" sz="2400" b="1" dirty="0" smtClean="0">
                <a:solidFill>
                  <a:srgbClr val="002060"/>
                </a:solidFill>
                <a:latin typeface="Angsana New" panose="02020603050405020304" pitchFamily="18" charset="-34"/>
              </a:rPr>
              <a:t>พื้นที่</a:t>
            </a:r>
            <a:endParaRPr lang="en-US" sz="2400" b="1" dirty="0">
              <a:solidFill>
                <a:srgbClr val="00206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89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ศูนย์บริการสาธารณสุข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176852" y="1866304"/>
            <a:ext cx="86372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400" indent="-216000">
              <a:buFont typeface="+mj-lt"/>
              <a:buAutoNum type="arabicPeriod" startAt="8"/>
            </a:pPr>
            <a:r>
              <a:rPr lang="th-TH" sz="2400" b="1" dirty="0" smtClean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ประสาน</a:t>
            </a:r>
            <a:r>
              <a:rPr lang="th-TH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ครือข่ายหน่วยงานและประชาชนจิตอาสาในพื้นที่ร่วมดำเนินกิจกรรมจิตอาสาพัฒนาสิ่งแวดล้อมกำจัดแหล่งเพาะพันธุ์ยุงลายทุกสัปดาห์ หรือตามที่กรุงเทพมหานครกำหนด </a:t>
            </a:r>
          </a:p>
          <a:p>
            <a:pPr marL="723600" indent="-216000">
              <a:buFont typeface="+mj-lt"/>
              <a:buAutoNum type="arabicPeriod" startAt="8"/>
            </a:pPr>
            <a:r>
              <a:rPr lang="th-TH" sz="2400" b="1" dirty="0" smtClean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รายงาน</a:t>
            </a:r>
            <a:r>
              <a:rPr lang="th-TH" sz="24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ค่าดัชนีลูกน้ำยุงลายประสานความร่วมมือเครือข่ายในพื้นที่ ได้แก่ สถานพยาบาล </a:t>
            </a:r>
            <a:r>
              <a:rPr lang="th-TH" sz="2400" b="1" dirty="0" smtClean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สถานที่ราชการ </a:t>
            </a:r>
            <a:r>
              <a:rPr lang="th-TH" sz="24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สถานศึกษา ดำเนินการตามมาตรการ 3 เก็บ เพื่อให้เป็นสถานที่ปลอดยุงลาย </a:t>
            </a:r>
            <a:endParaRPr lang="th-TH" sz="2400" b="1" dirty="0" smtClean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723600" indent="-216000">
              <a:buFont typeface="+mj-lt"/>
              <a:buAutoNum type="arabicPeriod" startAt="8"/>
            </a:pPr>
            <a:r>
              <a:rPr lang="th-TH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ดำเนินการ</a:t>
            </a:r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ควบคุมโรคเมื่อมีผู้ป่วยในพื้นที่ </a:t>
            </a:r>
            <a:endParaRPr lang="th-TH" sz="2400" b="1" dirty="0" smtClean="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939600" lvl="1"/>
            <a:r>
              <a:rPr lang="th-TH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10.1  </a:t>
            </a:r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สอบสวนโรคภายใน 24 ชั่วโมง ค้นหาผู้ป่วยรายใหม่ และผู้ป่วยรายก่อนหน้าในชุมชน/พื้นที่กำจัดและลดแหล่งเพาะพันธ์ยุงลายในพื้นที่ให้ครอบคลุมและมากที่สุด โดยผสมผสานวิธีทางกายภาพ ชีวภาพ และสารเคมี เพื่อการป้องกันโรคล่วงหน้าในบ้านผู้ป่วย และบริเวณรอบบ้านผู้ป่วยในรัศมีอย่างน้อย ๑๐๐ เมตร </a:t>
            </a:r>
          </a:p>
          <a:p>
            <a:pPr marL="939600" lvl="1"/>
            <a:r>
              <a:rPr lang="th-TH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10.2  </a:t>
            </a:r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ประเมินค่าดัชนีความชุกของลูกน้ำยุงลายในพื้นที่ที่เกิดโรคไม่ให้มีลูกน้ำทุกภาชนะ และทุกหลังคาเรือน (หลังการควบคุมโรคแล้วควรมีค่า </a:t>
            </a:r>
            <a:r>
              <a:rPr lang="en-US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HI </a:t>
            </a:r>
            <a:r>
              <a:rPr lang="en-US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= </a:t>
            </a:r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๐ หรือมีค่าใกล้ ๐ มากที่สุด</a:t>
            </a:r>
            <a:r>
              <a:rPr lang="th-TH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th-TH" sz="2400" b="1" dirty="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ศูนย์บริการสาธารณสุข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68858" y="1889120"/>
            <a:ext cx="86372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9600" lvl="1"/>
            <a:r>
              <a:rPr lang="th-TH" sz="2400" b="1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10.3 ประสาน </a:t>
            </a:r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เชื่อมโยงข้อมูลการดำเนินการสอบสวน ควบคุมและป้องกันโรคระหว่างหน่วยงานในพื้นที่เกี่ยวข้องกับผู้ป่วย เช่น ที่พัก ที่ทำงาน หรือสถานศึกษา อย่างครบถ้วน ครอบคลุม</a:t>
            </a:r>
          </a:p>
          <a:p>
            <a:pPr marL="939600" lvl="1"/>
            <a:r>
              <a:rPr lang="th-TH" sz="24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10.4 ประชาสัมพันธ์ให้ความรู้แก่ประชาชนในการป้องกันตนเองรู้จักสังเกตตนเองเมื่อมีอาการป่วยและปฏิบัติตนถูกต้องเมื่อป่วยเป็นไข้เลือดออกติดตาม เฝ้าระวังผู้ป่วยรายใหม่ในพื้นที่อย่างต่อเนื่อง</a:t>
            </a:r>
          </a:p>
          <a:p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11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. </a:t>
            </a:r>
            <a:r>
              <a:rPr lang="th-TH" sz="2400" b="1" dirty="0" smtClean="0">
                <a:solidFill>
                  <a:srgbClr val="000099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ร่วมกัน</a:t>
            </a:r>
            <a:r>
              <a:rPr lang="th-TH" sz="2400" b="1" dirty="0">
                <a:solidFill>
                  <a:srgbClr val="000099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วางแผนควบคุมโรคระยะยาวกับหน่วยงานที่เกี่ยวข้องในพื้นที่</a:t>
            </a:r>
          </a:p>
          <a:p>
            <a:pPr marL="939600" lvl="1"/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ศูนย์บริการสาธารณสุข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935" y="1913712"/>
            <a:ext cx="86372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12"/>
            </a:pPr>
            <a:r>
              <a:rPr lang="th-TH" sz="24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ชาสัมพันธ์และสื่อสารความเสี่ยงเรื่องโรคไข้เลือดออกและโรคติดต่อที่นำโดยยุงลายให้ประชาชนรับทราบพร้อมจัดทีมสื่อสารเชิงรุก ให้ความรู้แก่ประชาชนและกลุ่มเสี่ยง จัดกิจกรรมรณรงค์ในวันสำคัญ กิจกรรมจิตอาสาพัฒนาสิ่งแวดล้อมกำจัดแหล่งเพาะพันธุ์ยุงลาย  </a:t>
            </a:r>
            <a:r>
              <a:rPr lang="en-US" sz="24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Big Cleaning</a:t>
            </a:r>
          </a:p>
          <a:p>
            <a:pPr lvl="1" algn="thaiDist"/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12.1  แนวทางการสื่อสารความเสี่ยง</a:t>
            </a:r>
          </a:p>
          <a:p>
            <a:pPr lvl="1" algn="thaiDist"/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จัดทีมออกสื่อสารเชิงรุกไปยังบุคลากรทางการแพทย์ทั้งในสถานพยาบาลภาครัฐ เอกชน คลินิกและร้านขายยาใช้กลไกคลินิกโรคเรื้อรังในการสื่อสารเฉพาะกลุ่มเสี่ยงสูงต่อการป่วยรุนแรงและเสียชีวิตได้แก่ผู้สูงอายุโรคอ้วนผู้ที่มีโรคเรื้อรังสื่อสารความเสี่ยงในกลุ่มหญิงตั้งครรภ์ที่มาฝากครรภ์ที่สถานพยาบาลเรื่องโรคติดต่อนำโดยยุงลายทั้งโรคไข้เลือดออก</a:t>
            </a:r>
            <a:r>
              <a:rPr lang="th-TH" sz="2400" b="1" dirty="0" err="1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และโรค</a:t>
            </a: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ติดเชื้อ</a:t>
            </a:r>
            <a:r>
              <a:rPr lang="th-TH" sz="2400" b="1" dirty="0" err="1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ไวรัส</a:t>
            </a: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ซิกา</a:t>
            </a:r>
          </a:p>
          <a:p>
            <a:pPr marL="939600" lvl="1"/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5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สำนักงานเขต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-176852" y="1866304"/>
            <a:ext cx="86372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96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rgbClr val="000099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ติดตาม</a:t>
            </a:r>
            <a:r>
              <a:rPr lang="th-TH" sz="2400" b="1" dirty="0">
                <a:solidFill>
                  <a:srgbClr val="000099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ประเมินสถานการณ์จำนวนผู้ป่วย ผู้เสียชีวิตในพื้นที่ๆมีการระบาดหรือมีผู้ป่วยต่อเนื่อง</a:t>
            </a:r>
          </a:p>
          <a:p>
            <a:pPr marL="9396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จัดทำ </a:t>
            </a:r>
            <a:r>
              <a:rPr lang="en-US" sz="2400" b="1" dirty="0" err="1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spotmap</a:t>
            </a:r>
            <a:r>
              <a:rPr lang="en-US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ร่วมกับศูนย์บริการสาธารณสุขเพื่อวิเคราะห์การกระจายของผู้ป่วยในพื้นที่ และประสานการดำเนินงานร่วมกับศูนย์บริการสาธารณสุข</a:t>
            </a:r>
          </a:p>
          <a:p>
            <a:pPr marL="9396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rgbClr val="FF33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พิจารณา</a:t>
            </a:r>
            <a:r>
              <a:rPr lang="th-TH" sz="2400" b="1" dirty="0">
                <a:solidFill>
                  <a:srgbClr val="FF33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เปิดศูนย์ปฏิบัติป้องกันควบคุมโรคไข้เลือดออกและโรคติดต่อที่นำโดยยุงลาย ในพื้นที่ที่มีการระบาด </a:t>
            </a:r>
          </a:p>
          <a:p>
            <a:pPr marL="939600" indent="-457200">
              <a:buFont typeface="+mj-lt"/>
              <a:buAutoNum type="arabicPeriod"/>
            </a:pPr>
            <a:r>
              <a:rPr lang="th-TH" sz="2400" b="1" dirty="0" smtClean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จัดตั้ง</a:t>
            </a:r>
            <a:r>
              <a:rPr lang="en-US" sz="2400" b="1" dirty="0" err="1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WarRoom</a:t>
            </a:r>
            <a:r>
              <a:rPr lang="th-TH" sz="24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พร้อมจัดสรรทรัพยากร กำลังคนเพื่อควบคุมการระบาด ประสานความร่วมมือของเครือข่ายในพื้นที่ ได้แก่ </a:t>
            </a:r>
            <a:r>
              <a:rPr lang="th-TH" sz="2400" b="1" dirty="0" err="1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ศาสน</a:t>
            </a:r>
            <a:r>
              <a:rPr lang="th-TH" sz="24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 โรงงาน โรงแรม สถานที่ราชการ เป็นสถานที่  ปลอด</a:t>
            </a:r>
            <a:r>
              <a:rPr lang="th-TH" sz="2400" b="1" dirty="0" smtClean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ยุงลาย</a:t>
            </a:r>
            <a:endParaRPr lang="th-TH" sz="2400" b="1" dirty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9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2875" y="5643563"/>
            <a:ext cx="8715375" cy="1214437"/>
            <a:chOff x="0" y="5643578"/>
            <a:chExt cx="8715393" cy="1214422"/>
          </a:xfrm>
        </p:grpSpPr>
        <p:pic>
          <p:nvPicPr>
            <p:cNvPr id="41989" name="Picture 7" descr="รักกรุงเทพฯ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834" y="5643578"/>
              <a:ext cx="106680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" descr="gre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7266"/>
              <a:ext cx="4106917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" descr="gree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6137266"/>
              <a:ext cx="3486321" cy="720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7143768" y="6500812"/>
              <a:ext cx="1571625" cy="35718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th-TH" altLang="th-TH" sz="1600" b="1">
                  <a:solidFill>
                    <a:srgbClr val="FFFFFF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มหานครแห่งความสุข</a:t>
              </a:r>
              <a:endParaRPr lang="en-US" altLang="th-TH" sz="160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pic>
        <p:nvPicPr>
          <p:cNvPr id="41988" name="Picture 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 bwMode="gray">
          <a:xfrm>
            <a:off x="971600" y="238125"/>
            <a:ext cx="5962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มาตรการหลักในการควบคุมโรคไข้เลือดออกและโรคที่นำโดยยุงลาย ( ต่อ)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09624" y="1124744"/>
            <a:ext cx="288032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FF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สำนักงานเขต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-176852" y="1866304"/>
            <a:ext cx="86372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9600" indent="-457200">
              <a:buFont typeface="+mj-lt"/>
              <a:buAutoNum type="arabicPeriod" startAt="5"/>
            </a:pPr>
            <a:r>
              <a:rPr lang="th-TH" sz="2400" b="1" dirty="0" smtClean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เมื่อ</a:t>
            </a: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มีผู้ป่วยในพื้นที่ให้ดำเนินการควบคุมยุงพาหะที่จุดเกิดโรค</a:t>
            </a:r>
          </a:p>
          <a:p>
            <a:pPr marL="939600" lvl="1"/>
            <a:r>
              <a:rPr lang="th-TH" sz="2400" b="1" dirty="0" smtClean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5.1 ใช้</a:t>
            </a: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มาตรการควบคุมการระบาด คือ การพ่นเคมี</a:t>
            </a:r>
            <a:r>
              <a:rPr lang="th-TH" sz="2400" b="1" dirty="0" err="1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กําจัด</a:t>
            </a: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ยุงตัวเต็มวัยโดยให้</a:t>
            </a:r>
            <a:r>
              <a:rPr lang="th-TH" sz="2400" b="1" dirty="0" err="1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ดําเนินการ</a:t>
            </a: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ควบคุมแหล่งแพร่กระจายของโรคภายใน ๒๔ ชั่วโมง และปฏิบัติตามการกระจายของผู้ป่วย </a:t>
            </a:r>
            <a:r>
              <a:rPr lang="th-TH" sz="2400" b="1" dirty="0" smtClean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ดังนี้</a:t>
            </a:r>
          </a:p>
          <a:p>
            <a:pPr marL="504000" lvl="1"/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5.1.1 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หากมีผู้ป่วย</a:t>
            </a: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ควร</a:t>
            </a:r>
            <a:r>
              <a:rPr lang="th-TH" sz="2400" b="1" dirty="0" err="1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ดําเนินการ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พ่นสารเคมีในบ้านผู้ป่วยและพื้นที่รอบบ้านผู้ป่วยในรัศมีอย่างน้อย ๑๐๐ เมตร (หรือตามผลการสอบสวนโรค) การพ่นสารเคมีควร</a:t>
            </a:r>
            <a:r>
              <a:rPr lang="th-TH" sz="2400" b="1" dirty="0" err="1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ดําเนินการ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อย่างน้อย ๒ ครั้ง ห่างกัน ๗ วัน</a:t>
            </a:r>
          </a:p>
          <a:p>
            <a:pPr marL="504000" lvl="1"/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</a:t>
            </a: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5.1.2 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หากเกิดมีผู้ป่วยกระจายทั่วไปในชุมชนหรือหมู่บ้าน ให้พ่นทุกหลังคาเรือนในชุมชน หากมีหมู่บ้านอื่นอยู่ข้างเคียงก็ควรพิจารณาพ่นเคมีเพิ่มเติมให้แก่หมู่บ้านที่อยู่ใกล้เคียงนั้น</a:t>
            </a: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ด้วย</a:t>
            </a:r>
          </a:p>
          <a:p>
            <a:pPr marL="504000" lvl="1"/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400" b="1" dirty="0" smtClean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5.1.3 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เร่ง</a:t>
            </a:r>
            <a:r>
              <a:rPr lang="th-TH" sz="2400" b="1" dirty="0" err="1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กําจัด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ลูกน้ำยุงลายในบ้านผู้ป่วย และบริเวณรอบบ้านผู้ป่วยในรัศมีอย่างน้อย ๑๐๐ เมตร และประเมินค่าดัชนีความชุกของลูกน้ำยุงลายในพื้นที่ที่เกิดโรคไม่ให้มีลูกน้ำทุกภาชนะ และทุกหลังคาเรือน (หลังการควบคุมโรคแล้วควรมีค่า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HI = </a:t>
            </a:r>
            <a:r>
              <a:rPr lang="th-TH" sz="2400" b="1" dirty="0">
                <a:solidFill>
                  <a:schemeClr val="bg1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๐ หรือมีค่าใกล้ ๐ มากที่สุด)</a:t>
            </a:r>
          </a:p>
          <a:p>
            <a:pPr marL="504000"/>
            <a:endParaRPr lang="th-TH" sz="2400" b="1" dirty="0">
              <a:solidFill>
                <a:schemeClr val="bg1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0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_5-2">
  <a:themeElements>
    <a:clrScheme name="t_5-2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t_5-2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_5-2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_5-2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_5-2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8469</TotalTime>
  <Words>2450</Words>
  <Application>Microsoft Office PowerPoint</Application>
  <PresentationFormat>นำเสนอทางหน้าจอ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t_5-2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การควบคุมโรคไข้เลือดออกกรณีระบาด</vt:lpstr>
      <vt:lpstr>ภาพนิ่ง 16</vt:lpstr>
      <vt:lpstr>ภาพนิ่ง 17</vt:lpstr>
      <vt:lpstr>ภาพนิ่ง 18</vt:lpstr>
      <vt:lpstr>ภาพนิ่ง 19</vt:lpstr>
      <vt:lpstr>ภาพนิ่ง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Plan</dc:creator>
  <cp:lastModifiedBy>hp</cp:lastModifiedBy>
  <cp:revision>772</cp:revision>
  <cp:lastPrinted>2019-04-23T07:34:38Z</cp:lastPrinted>
  <dcterms:created xsi:type="dcterms:W3CDTF">2013-01-28T08:43:37Z</dcterms:created>
  <dcterms:modified xsi:type="dcterms:W3CDTF">2019-11-15T07:08:07Z</dcterms:modified>
</cp:coreProperties>
</file>