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262" r:id="rId2"/>
    <p:sldId id="257" r:id="rId3"/>
    <p:sldId id="311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310" r:id="rId13"/>
    <p:sldId id="312" r:id="rId14"/>
    <p:sldId id="267" r:id="rId15"/>
    <p:sldId id="269" r:id="rId16"/>
    <p:sldId id="268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13" r:id="rId53"/>
    <p:sldId id="314" r:id="rId54"/>
    <p:sldId id="305" r:id="rId55"/>
    <p:sldId id="306" r:id="rId56"/>
    <p:sldId id="307" r:id="rId57"/>
    <p:sldId id="309" r:id="rId58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90" d="100"/>
          <a:sy n="90" d="100"/>
        </p:scale>
        <p:origin x="48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55721-1779-4517-9BA0-CB04BAA417C0}" type="datetimeFigureOut">
              <a:rPr lang="th-TH" smtClean="0"/>
              <a:t>18/02/63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21934-033F-4346-A4ED-15F88707A3B4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DF50A-1A1F-4A03-91B2-AC336DBB5883}" type="datetimeFigureOut">
              <a:rPr lang="th-TH" smtClean="0"/>
              <a:pPr/>
              <a:t>18/02/63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811CE-7BEC-4D20-917E-126216F0342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0020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7F10077E-981B-4795-9520-1B4B295017D0}" type="slidenum">
              <a:rPr lang="en-US" altLang="th-TH" sz="1200">
                <a:solidFill>
                  <a:srgbClr val="000000"/>
                </a:solidFill>
              </a:rPr>
              <a:pPr eaLnBrk="1" hangingPunct="1"/>
              <a:t>1</a:t>
            </a:fld>
            <a:endParaRPr lang="th-TH" altLang="th-TH" sz="120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th-TH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838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fld id="{765EA83A-C4FB-4B91-B96F-A2FC574ECFED}" type="slidenum">
              <a:rPr lang="en-US" altLang="th-TH" sz="1200" smtClean="0">
                <a:cs typeface="Cordia New" panose="020B0304020202020204" pitchFamily="34" charset="-34"/>
              </a:rPr>
              <a:pPr/>
              <a:t>4</a:t>
            </a:fld>
            <a:endParaRPr lang="th-TH" altLang="th-TH" sz="1200">
              <a:cs typeface="Cordia New" panose="020B0304020202020204" pitchFamily="34" charset="-34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th-TH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708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1285EB08-83C1-4729-BBC7-221790C54106}" type="slidenum">
              <a:rPr lang="en-US" altLang="th-TH" sz="1200">
                <a:solidFill>
                  <a:srgbClr val="000000"/>
                </a:solidFill>
              </a:rPr>
              <a:pPr eaLnBrk="1" hangingPunct="1"/>
              <a:t>54</a:t>
            </a:fld>
            <a:endParaRPr lang="th-TH" altLang="th-TH" sz="1200">
              <a:solidFill>
                <a:srgbClr val="000000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th-TH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293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80A0CBFB-1BF4-4AEE-9F38-4FB9BAD611C9}" type="slidenum">
              <a:rPr lang="en-US" altLang="th-TH" sz="1200">
                <a:solidFill>
                  <a:srgbClr val="000000"/>
                </a:solidFill>
              </a:rPr>
              <a:pPr eaLnBrk="1" hangingPunct="1"/>
              <a:t>55</a:t>
            </a:fld>
            <a:endParaRPr lang="th-TH" altLang="th-TH" sz="1200">
              <a:solidFill>
                <a:srgbClr val="000000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th-TH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905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8C0A9E37-72A5-4040-85FA-D7B1B3ED60FC}" type="slidenum">
              <a:rPr lang="en-US" altLang="th-TH" sz="1200">
                <a:solidFill>
                  <a:srgbClr val="000000"/>
                </a:solidFill>
              </a:rPr>
              <a:pPr eaLnBrk="1" hangingPunct="1"/>
              <a:t>56</a:t>
            </a:fld>
            <a:endParaRPr lang="th-TH" altLang="th-TH" sz="1200">
              <a:solidFill>
                <a:srgbClr val="000000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th-TH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213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FD9D-F4A8-411B-8A2A-AD105AA5D732}" type="datetimeFigureOut">
              <a:rPr lang="th-TH" smtClean="0"/>
              <a:pPr/>
              <a:t>18/02/63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AA6A-1578-44EB-87FF-4CED942AA08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4702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FD9D-F4A8-411B-8A2A-AD105AA5D732}" type="datetimeFigureOut">
              <a:rPr lang="th-TH" smtClean="0"/>
              <a:pPr/>
              <a:t>18/02/63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AA6A-1578-44EB-87FF-4CED942AA08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1402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FD9D-F4A8-411B-8A2A-AD105AA5D732}" type="datetimeFigureOut">
              <a:rPr lang="th-TH" smtClean="0"/>
              <a:pPr/>
              <a:t>18/02/63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AA6A-1578-44EB-87FF-4CED942AA08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227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FD9D-F4A8-411B-8A2A-AD105AA5D732}" type="datetimeFigureOut">
              <a:rPr lang="th-TH" smtClean="0"/>
              <a:pPr/>
              <a:t>18/02/63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AA6A-1578-44EB-87FF-4CED942AA08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2601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FD9D-F4A8-411B-8A2A-AD105AA5D732}" type="datetimeFigureOut">
              <a:rPr lang="th-TH" smtClean="0"/>
              <a:pPr/>
              <a:t>18/02/63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AA6A-1578-44EB-87FF-4CED942AA08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5046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FD9D-F4A8-411B-8A2A-AD105AA5D732}" type="datetimeFigureOut">
              <a:rPr lang="th-TH" smtClean="0"/>
              <a:pPr/>
              <a:t>18/02/63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AA6A-1578-44EB-87FF-4CED942AA08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428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FD9D-F4A8-411B-8A2A-AD105AA5D732}" type="datetimeFigureOut">
              <a:rPr lang="th-TH" smtClean="0"/>
              <a:pPr/>
              <a:t>18/02/63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AA6A-1578-44EB-87FF-4CED942AA08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4076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FD9D-F4A8-411B-8A2A-AD105AA5D732}" type="datetimeFigureOut">
              <a:rPr lang="th-TH" smtClean="0"/>
              <a:pPr/>
              <a:t>18/02/63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AA6A-1578-44EB-87FF-4CED942AA08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7982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FD9D-F4A8-411B-8A2A-AD105AA5D732}" type="datetimeFigureOut">
              <a:rPr lang="th-TH" smtClean="0"/>
              <a:pPr/>
              <a:t>18/02/63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AA6A-1578-44EB-87FF-4CED942AA08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6912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FD9D-F4A8-411B-8A2A-AD105AA5D732}" type="datetimeFigureOut">
              <a:rPr lang="th-TH" smtClean="0"/>
              <a:pPr/>
              <a:t>18/02/63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AA6A-1578-44EB-87FF-4CED942AA08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4080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FD9D-F4A8-411B-8A2A-AD105AA5D732}" type="datetimeFigureOut">
              <a:rPr lang="th-TH" smtClean="0"/>
              <a:pPr/>
              <a:t>18/02/63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AA6A-1578-44EB-87FF-4CED942AA08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8128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1FD9D-F4A8-411B-8A2A-AD105AA5D732}" type="datetimeFigureOut">
              <a:rPr lang="th-TH" smtClean="0"/>
              <a:pPr/>
              <a:t>18/02/63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4AA6A-1578-44EB-87FF-4CED942AA08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280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 descr="Logo_gold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00B05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645659" y="0"/>
            <a:ext cx="4687918" cy="4630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perspectiveRelaxedModerately"/>
            <a:lightRig rig="threePt" dir="t"/>
          </a:scene3d>
        </p:spPr>
      </p:pic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101850" y="4953001"/>
            <a:ext cx="8858250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endParaRPr lang="th-TH" sz="1600" b="1" dirty="0">
              <a:solidFill>
                <a:srgbClr val="002060"/>
              </a:solidFill>
              <a:latin typeface="BrowalliaUPC" pitchFamily="34" charset="-34"/>
              <a:cs typeface="BrowalliaUPC" pitchFamily="34" charset="-34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th-TH" sz="1600" b="1" dirty="0">
              <a:solidFill>
                <a:srgbClr val="002060"/>
              </a:solidFill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defRPr/>
            </a:pPr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ส่วนวินัยและคดี สำนักงานการเจ้าหน้าที่ สำนักปลัดกรุงเทพมหานคร   </a:t>
            </a:r>
          </a:p>
          <a:p>
            <a:pPr eaLnBrk="1" hangingPunct="1">
              <a:defRPr/>
            </a:pPr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โทรศัพท์ ๐๒</a:t>
            </a:r>
            <a:r>
              <a:rPr lang="en-US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๒๒๔๒๙๗๙ ภายใน ๑๓๔๗</a:t>
            </a:r>
            <a:r>
              <a:rPr lang="th-TH" sz="4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th-TH" sz="4000" b="1" i="1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          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92550" y="5184775"/>
            <a:ext cx="6567488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441548" y="719240"/>
            <a:ext cx="5185065" cy="3514293"/>
          </a:xfrm>
          <a:prstGeom prst="rect">
            <a:avLst/>
          </a:prstGeom>
          <a:solidFill>
            <a:schemeClr val="bg1">
              <a:lumMod val="95000"/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การบรรยายให้ความรู้เกี่ยวกับ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“วินัย” ลูกจ้างกรุงเทพมหานคร</a:t>
            </a:r>
          </a:p>
        </p:txBody>
      </p:sp>
    </p:spTree>
    <p:extLst>
      <p:ext uri="{BB962C8B-B14F-4D97-AF65-F5344CB8AC3E}">
        <p14:creationId xmlns:p14="http://schemas.microsoft.com/office/powerpoint/2010/main" val="848485130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7933" y="575536"/>
            <a:ext cx="5936106" cy="1532196"/>
          </a:xfrm>
          <a:prstGeom prst="rect">
            <a:avLst/>
          </a:prstGeom>
          <a:solidFill>
            <a:srgbClr val="002A00"/>
          </a:solidFill>
          <a:ln w="127000">
            <a:solidFill>
              <a:srgbClr val="7A5D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b="1" dirty="0">
              <a:solidFill>
                <a:srgbClr val="FFFFFF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4800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ข้อบังคับลูกจ้างฯ พ.ศ. ๒๕๖๒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482777" y="2506662"/>
            <a:ext cx="10515600" cy="435133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th-TH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โทษทางวินัย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 </a:t>
            </a: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บัญญัติไว้โดยเฉพาะ แล้ว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 </a:t>
            </a: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ดูตามข้อบังคับลูกจ้างฯ</a:t>
            </a:r>
          </a:p>
          <a:p>
            <a:endParaRPr lang="th-TH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  <a:sym typeface="Wingdings" panose="05000000000000000000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78190" y="5814990"/>
            <a:ext cx="18138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ข้อ ๗๐</a:t>
            </a:r>
          </a:p>
        </p:txBody>
      </p:sp>
    </p:spTree>
    <p:extLst>
      <p:ext uri="{BB962C8B-B14F-4D97-AF65-F5344CB8AC3E}">
        <p14:creationId xmlns:p14="http://schemas.microsoft.com/office/powerpoint/2010/main" val="3265567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41807" y="674557"/>
            <a:ext cx="27908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th-TH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ngsana New" panose="02020603050405020304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ngsana New" panose="02020603050405020304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ngsana New" panose="02020603050405020304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ngsana New" panose="02020603050405020304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ngsana New" panose="02020603050405020304" pitchFamily="18" charset="-34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ngsana New" panose="02020603050405020304" pitchFamily="18" charset="-34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ngsana New" panose="02020603050405020304" pitchFamily="18" charset="-34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ngsana New" panose="02020603050405020304" pitchFamily="18" charset="-34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ngsana New" panose="02020603050405020304" pitchFamily="18" charset="-34"/>
              </a:defRPr>
            </a:lvl9pPr>
          </a:lstStyle>
          <a:p>
            <a:pPr>
              <a:defRPr/>
            </a:pPr>
            <a:r>
              <a:rPr lang="th-TH" altLang="th-TH" sz="6000" b="1" u="sng" dirty="0">
                <a:latin typeface="Arial" pitchFamily="34" charset="0"/>
                <a:cs typeface="+mj-cs"/>
              </a:rPr>
              <a:t>โทษทางวินัย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371725" y="1690557"/>
            <a:ext cx="6926896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th-TH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ngsana New" panose="02020603050405020304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ngsana New" panose="02020603050405020304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ngsana New" panose="02020603050405020304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ngsana New" panose="02020603050405020304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ngsana New" panose="02020603050405020304" pitchFamily="18" charset="-34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ngsana New" panose="02020603050405020304" pitchFamily="18" charset="-34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ngsana New" panose="02020603050405020304" pitchFamily="18" charset="-34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ngsana New" panose="02020603050405020304" pitchFamily="18" charset="-34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ngsana New" panose="02020603050405020304" pitchFamily="18" charset="-34"/>
              </a:defRPr>
            </a:lvl9pPr>
          </a:lstStyle>
          <a:p>
            <a:pPr>
              <a:defRPr/>
            </a:pPr>
            <a:r>
              <a:rPr lang="th-TH" alt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๑.   โทษสำหรับความผิดอย่าง</a:t>
            </a:r>
            <a:r>
              <a:rPr lang="th-TH" altLang="th-TH" sz="48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ไม่ร้ายแรง</a:t>
            </a:r>
            <a:endParaRPr lang="th-TH" altLang="th-TH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>
              <a:buFontTx/>
              <a:buChar char="•"/>
              <a:defRPr/>
            </a:pPr>
            <a:r>
              <a:rPr lang="th-TH" altLang="th-TH" sz="4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ภาคทัณฑ์</a:t>
            </a:r>
          </a:p>
          <a:p>
            <a:pPr lvl="1">
              <a:buFontTx/>
              <a:buChar char="•"/>
              <a:defRPr/>
            </a:pPr>
            <a:r>
              <a:rPr lang="th-TH" altLang="th-TH" sz="4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ตัดค่าจ้าง</a:t>
            </a:r>
          </a:p>
          <a:p>
            <a:pPr lvl="1">
              <a:buFontTx/>
              <a:buChar char="•"/>
              <a:defRPr/>
            </a:pPr>
            <a:r>
              <a:rPr lang="th-TH" altLang="th-TH" sz="4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altLang="th-TH" sz="4800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ลดขั้นค่าจ้าง</a:t>
            </a:r>
          </a:p>
          <a:p>
            <a:pPr>
              <a:defRPr/>
            </a:pPr>
            <a:endParaRPr lang="th-TH" altLang="th-TH" u="sng" dirty="0">
              <a:latin typeface="Arial" pitchFamily="34" charset="0"/>
              <a:cs typeface="+mj-cs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371725" y="4599365"/>
            <a:ext cx="7448550" cy="273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th-TH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ngsana New" panose="02020603050405020304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ngsana New" panose="02020603050405020304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ngsana New" panose="02020603050405020304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ngsana New" panose="02020603050405020304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ngsana New" panose="02020603050405020304" pitchFamily="18" charset="-34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ngsana New" panose="02020603050405020304" pitchFamily="18" charset="-34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ngsana New" panose="02020603050405020304" pitchFamily="18" charset="-34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ngsana New" panose="02020603050405020304" pitchFamily="18" charset="-34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ngsana New" panose="02020603050405020304" pitchFamily="18" charset="-34"/>
              </a:defRPr>
            </a:lvl9pPr>
          </a:lstStyle>
          <a:p>
            <a:pPr>
              <a:defRPr/>
            </a:pPr>
            <a:r>
              <a:rPr lang="th-TH" alt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๒.   โทษสำหรับความผิดอย่าง</a:t>
            </a:r>
            <a:r>
              <a:rPr lang="th-TH" altLang="th-TH" sz="48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ร้ายแรง</a:t>
            </a:r>
            <a:endParaRPr lang="th-TH" altLang="th-TH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>
              <a:buFontTx/>
              <a:buChar char="•"/>
              <a:defRPr/>
            </a:pPr>
            <a:r>
              <a:rPr lang="th-TH" altLang="th-TH" sz="4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ปลดออก</a:t>
            </a:r>
          </a:p>
          <a:p>
            <a:pPr lvl="1">
              <a:buFontTx/>
              <a:buChar char="•"/>
              <a:defRPr/>
            </a:pPr>
            <a:r>
              <a:rPr lang="th-TH" altLang="th-TH" sz="4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ไล่ออก</a:t>
            </a:r>
          </a:p>
          <a:p>
            <a:pPr>
              <a:defRPr/>
            </a:pPr>
            <a:endParaRPr lang="th-TH" altLang="th-TH" u="sng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78190" y="5814990"/>
            <a:ext cx="18138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ข้อ ๗๐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132632" y="145158"/>
            <a:ext cx="10515600" cy="132556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6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ความรู้ทั่วไปในเรื่องวินัย</a:t>
            </a:r>
          </a:p>
        </p:txBody>
      </p:sp>
    </p:spTree>
    <p:extLst>
      <p:ext uri="{BB962C8B-B14F-4D97-AF65-F5344CB8AC3E}">
        <p14:creationId xmlns:p14="http://schemas.microsoft.com/office/powerpoint/2010/main" val="2132636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asyvectors.com/assets/images/vectors/afbig/male-user-icon-clip-ar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19" y="2535935"/>
            <a:ext cx="2483165" cy="2285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://www.easyvectors.com/assets/images/vectors/afbig/male-user-icon-clip-ar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1850" y="2788432"/>
            <a:ext cx="1934381" cy="1780032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>
            <a:stCxn id="2" idx="3"/>
            <a:endCxn id="5" idx="1"/>
          </p:cNvCxnSpPr>
          <p:nvPr/>
        </p:nvCxnSpPr>
        <p:spPr>
          <a:xfrm flipV="1">
            <a:off x="3072384" y="3678448"/>
            <a:ext cx="6569466" cy="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89219" y="731520"/>
            <a:ext cx="37816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สรุป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9229" y="5675584"/>
            <a:ext cx="603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รู้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96927" y="2879497"/>
            <a:ext cx="2334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หาความจริง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60180" y="3678448"/>
            <a:ext cx="1930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ใช้มาตรการ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99833" y="4820962"/>
            <a:ext cx="8839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โทษ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04231" y="4935209"/>
            <a:ext cx="17681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ผบช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281976" y="4820962"/>
            <a:ext cx="17681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ลูกจ้าง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72700" y="1670323"/>
            <a:ext cx="3891258" cy="954107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  <a:r>
              <a:rPr lang="th-TH" dirty="0"/>
              <a:t>ข้อบังคับลูกจ้างฯ</a:t>
            </a:r>
          </a:p>
          <a:p>
            <a:r>
              <a:rPr lang="en-US" dirty="0"/>
              <a:t>-</a:t>
            </a:r>
            <a:r>
              <a:rPr lang="th-TH" dirty="0"/>
              <a:t>กม.ว่าด้วยระเบียบข้าราชการ</a:t>
            </a:r>
            <a:r>
              <a:rPr lang="th-TH" dirty="0" err="1"/>
              <a:t>พลเรือน</a:t>
            </a:r>
            <a:endParaRPr lang="th-TH" dirty="0"/>
          </a:p>
        </p:txBody>
      </p:sp>
      <p:cxnSp>
        <p:nvCxnSpPr>
          <p:cNvPr id="6" name="Elbow Connector 5"/>
          <p:cNvCxnSpPr>
            <a:stCxn id="22" idx="2"/>
            <a:endCxn id="23" idx="1"/>
          </p:cNvCxnSpPr>
          <p:nvPr/>
        </p:nvCxnSpPr>
        <p:spPr>
          <a:xfrm rot="16200000" flipH="1">
            <a:off x="7118440" y="4393511"/>
            <a:ext cx="788571" cy="774215"/>
          </a:xfrm>
          <a:prstGeom prst="bent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3" idx="3"/>
            <a:endCxn id="11" idx="1"/>
          </p:cNvCxnSpPr>
          <p:nvPr/>
        </p:nvCxnSpPr>
        <p:spPr>
          <a:xfrm>
            <a:off x="8783782" y="5174905"/>
            <a:ext cx="1498194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3525982" y="228831"/>
            <a:ext cx="10515600" cy="132556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66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ความรู้ทั่วไปในเรื่องวินัย</a:t>
            </a:r>
          </a:p>
        </p:txBody>
      </p:sp>
    </p:spTree>
    <p:extLst>
      <p:ext uri="{BB962C8B-B14F-4D97-AF65-F5344CB8AC3E}">
        <p14:creationId xmlns:p14="http://schemas.microsoft.com/office/powerpoint/2010/main" val="27170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8702" y="2773181"/>
            <a:ext cx="80047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ความผิดวินัย ไม่มีอายุความ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394991" y="587610"/>
            <a:ext cx="6102971" cy="152141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6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ความรู้ทั่วไปในเรื่องวินัย</a:t>
            </a:r>
          </a:p>
        </p:txBody>
      </p:sp>
    </p:spTree>
    <p:extLst>
      <p:ext uri="{BB962C8B-B14F-4D97-AF65-F5344CB8AC3E}">
        <p14:creationId xmlns:p14="http://schemas.microsoft.com/office/powerpoint/2010/main" val="1014512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9036" y="2758190"/>
            <a:ext cx="9608695" cy="2554545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th-TH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๒.ข้อกำหนดวินัย</a:t>
            </a:r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/ </a:t>
            </a:r>
            <a:r>
              <a:rPr lang="th-TH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ฐานความผิดวินัย</a:t>
            </a:r>
          </a:p>
        </p:txBody>
      </p:sp>
    </p:spTree>
    <p:extLst>
      <p:ext uri="{BB962C8B-B14F-4D97-AF65-F5344CB8AC3E}">
        <p14:creationId xmlns:p14="http://schemas.microsoft.com/office/powerpoint/2010/main" val="3730603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itle 1"/>
          <p:cNvSpPr>
            <a:spLocks noGrp="1"/>
          </p:cNvSpPr>
          <p:nvPr>
            <p:ph type="title"/>
          </p:nvPr>
        </p:nvSpPr>
        <p:spPr>
          <a:xfrm>
            <a:off x="1191992" y="821532"/>
            <a:ext cx="9593704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th-TH" altLang="th-TH" sz="72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ข้อกำหนดวินัย/</a:t>
            </a:r>
            <a:r>
              <a:rPr lang="th-TH" altLang="th-TH" sz="73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ฐานความผิดวินัย </a:t>
            </a:r>
            <a:br>
              <a:rPr lang="th-TH" altLang="th-TH" sz="73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altLang="th-TH" sz="73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มีไว้ทำไม?</a:t>
            </a:r>
            <a:endParaRPr lang="th-TH" altLang="th-TH" sz="72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222" name="Content Placeholder 2"/>
          <p:cNvSpPr>
            <a:spLocks noGrp="1"/>
          </p:cNvSpPr>
          <p:nvPr>
            <p:ph idx="1"/>
          </p:nvPr>
        </p:nvSpPr>
        <p:spPr>
          <a:xfrm>
            <a:off x="1952625" y="2786063"/>
            <a:ext cx="8072438" cy="2329634"/>
          </a:xfrm>
        </p:spPr>
        <p:txBody>
          <a:bodyPr/>
          <a:lstStyle/>
          <a:p>
            <a:pPr algn="thaiDist" eaLnBrk="1" hangingPunct="1">
              <a:buFontTx/>
              <a:buNone/>
            </a:pPr>
            <a:r>
              <a:rPr lang="th-TH" altLang="th-TH" sz="54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เพื่อใช้ควบคุมความประพฤติของบุคลากรในองค์กร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190" y="4741981"/>
            <a:ext cx="2858016" cy="174755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642126"/>
            <a:ext cx="1160167" cy="226989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760" y="5195766"/>
            <a:ext cx="849586" cy="166223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382" y="5615759"/>
            <a:ext cx="611851" cy="119709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346" y="5150624"/>
            <a:ext cx="849586" cy="1662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47695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1133857"/>
            <a:ext cx="89976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altLang="th-TH" sz="66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ข้อกำหนดวินัย</a:t>
            </a:r>
            <a:r>
              <a:rPr lang="en-US" altLang="th-TH" sz="66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altLang="th-TH" sz="6600" b="1" dirty="0">
                <a:solidFill>
                  <a:srgbClr val="10253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ฐานความผิดวินัย</a:t>
            </a:r>
          </a:p>
          <a:p>
            <a:pPr algn="ctr">
              <a:defRPr/>
            </a:pPr>
            <a:endParaRPr lang="th-TH" altLang="th-TH" sz="6600" b="1" u="sng" dirty="0">
              <a:solidFill>
                <a:srgbClr val="10253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>
              <a:defRPr/>
            </a:pPr>
            <a:r>
              <a:rPr lang="th-TH" altLang="th-TH" sz="5400" b="1" dirty="0">
                <a:solidFill>
                  <a:srgbClr val="10253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พระราชบัญญัติระเบียบข้าราชการ</a:t>
            </a:r>
            <a:r>
              <a:rPr lang="th-TH" altLang="th-TH" sz="5400" b="1" dirty="0" err="1">
                <a:solidFill>
                  <a:srgbClr val="10253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พลเรือน</a:t>
            </a:r>
            <a:r>
              <a:rPr lang="th-TH" altLang="th-TH" sz="5400" b="1" dirty="0">
                <a:solidFill>
                  <a:srgbClr val="10253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พ</a:t>
            </a:r>
            <a:r>
              <a:rPr lang="en-US" altLang="th-TH" sz="5400" b="1" dirty="0">
                <a:solidFill>
                  <a:srgbClr val="10253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altLang="th-TH" sz="5400" b="1" dirty="0">
                <a:solidFill>
                  <a:srgbClr val="10253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</a:t>
            </a:r>
            <a:r>
              <a:rPr lang="en-US" altLang="th-TH" sz="5400" b="1" dirty="0">
                <a:solidFill>
                  <a:srgbClr val="10253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2551 </a:t>
            </a:r>
            <a:r>
              <a:rPr lang="th-TH" altLang="th-TH" sz="5400" b="1" dirty="0">
                <a:solidFill>
                  <a:srgbClr val="10253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altLang="th-TH" sz="5400" b="1" dirty="0">
                <a:solidFill>
                  <a:srgbClr val="10253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 </a:t>
            </a:r>
            <a:r>
              <a:rPr lang="th-TH" altLang="th-TH" sz="5400" b="1" dirty="0">
                <a:solidFill>
                  <a:srgbClr val="10253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วินัยและการรักษาวินัย มาตรา </a:t>
            </a:r>
            <a:r>
              <a:rPr lang="en-US" altLang="th-TH" sz="5400" b="1" dirty="0">
                <a:solidFill>
                  <a:srgbClr val="10253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80 - 85</a:t>
            </a:r>
            <a:endParaRPr lang="th-TH" altLang="th-TH" sz="5400" b="1" dirty="0">
              <a:solidFill>
                <a:srgbClr val="10253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26560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67494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th-TH" altLang="th-TH" sz="6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ข้อกำหนดวินัย</a:t>
            </a:r>
            <a:r>
              <a:rPr lang="en-US" altLang="th-TH" sz="6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altLang="th-TH" sz="6000" b="1" dirty="0">
                <a:solidFill>
                  <a:srgbClr val="10253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ฐานความผิดวินัย</a:t>
            </a:r>
          </a:p>
        </p:txBody>
      </p:sp>
      <p:pic>
        <p:nvPicPr>
          <p:cNvPr id="21507" name="Picture 2" descr="http://www.easyvectors.com/assets/images/vectors/afbig/male-user-icon-clip-ar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714" y="2590800"/>
            <a:ext cx="30638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209801" y="1633539"/>
            <a:ext cx="2119313" cy="706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ประเทศชาติ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16539" y="1581150"/>
            <a:ext cx="2065337" cy="706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ประชาชน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48600" y="1635126"/>
            <a:ext cx="2209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หน้าที่ราชการ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438401" y="3429001"/>
            <a:ext cx="21193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ผู้บังคับบัญชา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21588" y="3398839"/>
            <a:ext cx="211931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เพื่อนร่วมงาน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51425" y="5827714"/>
            <a:ext cx="3048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ผู้ใต้บังคับบัญชา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14976" y="3646489"/>
            <a:ext cx="21193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ตนเอง</a:t>
            </a:r>
          </a:p>
        </p:txBody>
      </p:sp>
      <p:cxnSp>
        <p:nvCxnSpPr>
          <p:cNvPr id="23" name="Straight Arrow Connector 22"/>
          <p:cNvCxnSpPr>
            <a:endCxn id="21507" idx="0"/>
          </p:cNvCxnSpPr>
          <p:nvPr/>
        </p:nvCxnSpPr>
        <p:spPr>
          <a:xfrm>
            <a:off x="6089650" y="213360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114800" y="2133600"/>
            <a:ext cx="1295400" cy="7620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6726239" y="2274888"/>
            <a:ext cx="1335087" cy="6286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8" idx="3"/>
          </p:cNvCxnSpPr>
          <p:nvPr/>
        </p:nvCxnSpPr>
        <p:spPr>
          <a:xfrm>
            <a:off x="4557714" y="3783013"/>
            <a:ext cx="85248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726238" y="3783013"/>
            <a:ext cx="8953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6102350" y="5410201"/>
            <a:ext cx="0" cy="4175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125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7" grpId="0"/>
      <p:bldP spid="18" grpId="0"/>
      <p:bldP spid="19" grpId="0"/>
      <p:bldP spid="20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774826" y="817564"/>
            <a:ext cx="8664575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6000" b="1" u="sng">
                <a:solidFill>
                  <a:srgbClr val="10253F"/>
                </a:solidFill>
                <a:latin typeface="Cordia New" panose="020B0304020202020204" pitchFamily="34" charset="-34"/>
              </a:rPr>
              <a:t>มาตรา  80  </a:t>
            </a:r>
          </a:p>
          <a:p>
            <a:pPr algn="ctr" eaLnBrk="1" hangingPunct="1"/>
            <a:endParaRPr lang="th-TH" altLang="th-TH" sz="6000" b="1" u="sng">
              <a:solidFill>
                <a:srgbClr val="10253F"/>
              </a:solidFill>
              <a:latin typeface="Cordia New" panose="020B0304020202020204" pitchFamily="34" charset="-34"/>
            </a:endParaRPr>
          </a:p>
          <a:p>
            <a:pPr algn="thaiDist" eaLnBrk="1" hangingPunct="1"/>
            <a:r>
              <a:rPr lang="th-TH" altLang="th-TH" sz="40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  <a:r>
              <a:rPr lang="th-TH" altLang="th-TH" sz="4800" b="1">
                <a:latin typeface="Cordia New" panose="020B0304020202020204" pitchFamily="34" charset="-34"/>
              </a:rPr>
              <a:t>ลูกจ้างต้องรักษาวินัยโดยกระทำการหรือไม่กระทำการตามที่บัญญัติไว้ในหมวดนี้โดยเคร่งครัด  อยู่เสมอ</a:t>
            </a:r>
          </a:p>
          <a:p>
            <a:pPr eaLnBrk="1" hangingPunct="1"/>
            <a:endParaRPr lang="th-TH" altLang="th-TH" sz="1000" b="1">
              <a:solidFill>
                <a:srgbClr val="10253F"/>
              </a:solidFill>
              <a:latin typeface="Cordia New" panose="020B0304020202020204" pitchFamily="34" charset="-34"/>
            </a:endParaRPr>
          </a:p>
          <a:p>
            <a:pPr eaLnBrk="1" hangingPunct="1"/>
            <a:r>
              <a:rPr lang="th-TH" altLang="th-TH" sz="40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8094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774826" y="817564"/>
            <a:ext cx="8664575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>
              <a:defRPr/>
            </a:pPr>
            <a:r>
              <a:rPr lang="th-TH" altLang="th-TH" sz="6000" b="1" u="sng" dirty="0">
                <a:solidFill>
                  <a:srgbClr val="10253F"/>
                </a:solidFill>
                <a:latin typeface="Cordia New" pitchFamily="34" charset="-34"/>
                <a:cs typeface="+mj-cs"/>
              </a:rPr>
              <a:t>มาตรา  8</a:t>
            </a:r>
            <a:r>
              <a:rPr lang="en-US" altLang="th-TH" sz="6000" b="1" u="sng" dirty="0">
                <a:solidFill>
                  <a:srgbClr val="10253F"/>
                </a:solidFill>
                <a:latin typeface="Cordia New" pitchFamily="34" charset="-34"/>
                <a:cs typeface="+mj-cs"/>
              </a:rPr>
              <a:t>1</a:t>
            </a:r>
            <a:r>
              <a:rPr lang="th-TH" altLang="th-TH" sz="6000" b="1" u="sng" dirty="0">
                <a:solidFill>
                  <a:srgbClr val="10253F"/>
                </a:solidFill>
                <a:latin typeface="Cordia New" pitchFamily="34" charset="-34"/>
                <a:cs typeface="+mj-cs"/>
              </a:rPr>
              <a:t>  </a:t>
            </a:r>
          </a:p>
          <a:p>
            <a:pPr algn="ctr">
              <a:defRPr/>
            </a:pPr>
            <a:endParaRPr lang="th-TH" altLang="th-TH" sz="6000" b="1" u="sng" dirty="0">
              <a:solidFill>
                <a:srgbClr val="10253F"/>
              </a:solidFill>
              <a:latin typeface="Cordia New" pitchFamily="34" charset="-34"/>
            </a:endParaRPr>
          </a:p>
          <a:p>
            <a:pPr algn="thaiDist">
              <a:defRPr/>
            </a:pPr>
            <a:r>
              <a:rPr lang="th-TH" altLang="th-TH" sz="4000" b="1" dirty="0">
                <a:solidFill>
                  <a:srgbClr val="10253F"/>
                </a:solidFill>
                <a:latin typeface="Cordia New" pitchFamily="34" charset="-34"/>
              </a:rPr>
              <a:t>	</a:t>
            </a:r>
            <a:r>
              <a:rPr lang="th-TH" altLang="th-TH" sz="4800" b="1" dirty="0">
                <a:latin typeface="Cordia New" pitchFamily="34" charset="-34"/>
              </a:rPr>
              <a:t>ลูกจ้างต้องสนับสนุนการปกครองระบอบประชาธิปไตยอันมีพระมหากษัตริย์ทรงเป็นประมุขด้วยความบริสุทธิ์ใจ</a:t>
            </a:r>
          </a:p>
          <a:p>
            <a:pPr>
              <a:defRPr/>
            </a:pPr>
            <a:endParaRPr lang="th-TH" altLang="th-TH" sz="1000" b="1" dirty="0">
              <a:solidFill>
                <a:srgbClr val="10253F"/>
              </a:solidFill>
              <a:latin typeface="Cordia New" pitchFamily="34" charset="-34"/>
            </a:endParaRPr>
          </a:p>
          <a:p>
            <a:pPr>
              <a:defRPr/>
            </a:pPr>
            <a:r>
              <a:rPr lang="th-TH" altLang="th-TH" sz="4000" b="1" dirty="0">
                <a:solidFill>
                  <a:srgbClr val="10253F"/>
                </a:solidFill>
                <a:latin typeface="Cordia New" pitchFamily="34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1614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th-TH" sz="66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หัวข้อการบรรยาย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5007"/>
            <a:ext cx="10515600" cy="435133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   </a:t>
            </a: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ความรู้ทั่วไปในเรื่องวินัย</a:t>
            </a:r>
          </a:p>
          <a:p>
            <a:endParaRPr lang="th-TH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</a:t>
            </a: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   ข้อกำหนดวินัย/ฐานความผิดวินัย</a:t>
            </a:r>
          </a:p>
          <a:p>
            <a:endParaRPr lang="th-TH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</a:t>
            </a: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   การอุทธรณ์ และการร้องทุกข์</a:t>
            </a:r>
            <a:endParaRPr lang="th-TH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0894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236788" y="357188"/>
            <a:ext cx="7758112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6000" b="1" u="sng">
                <a:solidFill>
                  <a:srgbClr val="10253F"/>
                </a:solidFill>
                <a:latin typeface="Cordia New" panose="020B0304020202020204" pitchFamily="34" charset="-34"/>
              </a:rPr>
              <a:t>มาตรา  82  </a:t>
            </a:r>
          </a:p>
          <a:p>
            <a:pPr algn="thaiDist" eaLnBrk="1" hangingPunct="1"/>
            <a:r>
              <a:rPr lang="th-TH" altLang="th-TH" sz="40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  <a:r>
              <a:rPr lang="th-TH" altLang="th-TH" sz="4800" b="1">
                <a:latin typeface="Cordia New" panose="020B0304020202020204" pitchFamily="34" charset="-34"/>
              </a:rPr>
              <a:t>ลูกจ้างต้องกระทำการอันเป็นข้อปฏิบัติดังต่อไปนี้</a:t>
            </a:r>
          </a:p>
          <a:p>
            <a:pPr algn="thaiDist" eaLnBrk="1" hangingPunct="1"/>
            <a:r>
              <a:rPr lang="th-TH" altLang="th-TH" sz="4800" b="1">
                <a:latin typeface="Cordia New" panose="020B0304020202020204" pitchFamily="34" charset="-34"/>
              </a:rPr>
              <a:t>	(</a:t>
            </a:r>
            <a:r>
              <a:rPr lang="en-US" altLang="th-TH" sz="4800" b="1">
                <a:latin typeface="Cordia New" panose="020B0304020202020204" pitchFamily="34" charset="-34"/>
              </a:rPr>
              <a:t>1</a:t>
            </a:r>
            <a:r>
              <a:rPr lang="th-TH" altLang="th-TH" sz="4800" b="1">
                <a:latin typeface="Cordia New" panose="020B0304020202020204" pitchFamily="34" charset="-34"/>
              </a:rPr>
              <a:t>)  ต้องปฏิบัติหน้าที่ราชการด้วยความซื่อสัตย์ สุจริต และเที่ยงธรรม</a:t>
            </a:r>
          </a:p>
          <a:p>
            <a:pPr eaLnBrk="1" hangingPunct="1"/>
            <a:r>
              <a:rPr lang="th-TH" altLang="th-TH" sz="44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198018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52413"/>
            <a:ext cx="7772400" cy="1143000"/>
          </a:xfrm>
        </p:spPr>
        <p:txBody>
          <a:bodyPr/>
          <a:lstStyle/>
          <a:p>
            <a:pPr algn="l"/>
            <a:r>
              <a:rPr lang="th-TH" altLang="th-TH" sz="6000" b="1" u="sng">
                <a:latin typeface="Times New Roman" panose="02020603050405020304" pitchFamily="18" charset="0"/>
              </a:rPr>
              <a:t>หน้าที่ราชการ</a:t>
            </a:r>
            <a:r>
              <a:rPr lang="th-TH" altLang="th-TH" sz="6000" b="1">
                <a:latin typeface="Times New Roman" panose="02020603050405020304" pitchFamily="18" charset="0"/>
              </a:rPr>
              <a:t>  พิจารณาจาก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743200" y="1524001"/>
            <a:ext cx="7456488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4800" b="1">
                <a:solidFill>
                  <a:srgbClr val="10253F"/>
                </a:solidFill>
                <a:latin typeface="JasmineUPC" panose="02020603050405020304" pitchFamily="18" charset="-34"/>
              </a:rPr>
              <a:t>1. กฎหมายหรือระเบียบ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4800" b="1">
                <a:solidFill>
                  <a:srgbClr val="10253F"/>
                </a:solidFill>
                <a:latin typeface="JasmineUPC" panose="02020603050405020304" pitchFamily="18" charset="-34"/>
              </a:rPr>
              <a:t>2. คำสั่งหรือการมอบหมายของผู้บังคับบัญชา</a:t>
            </a:r>
          </a:p>
          <a:p>
            <a:pPr eaLnBrk="1" hangingPunct="1">
              <a:spcBef>
                <a:spcPct val="50000"/>
              </a:spcBef>
            </a:pPr>
            <a:r>
              <a:rPr lang="th-TH" altLang="th-TH" sz="4800" b="1">
                <a:solidFill>
                  <a:srgbClr val="10253F"/>
                </a:solidFill>
                <a:latin typeface="JasmineUPC" panose="02020603050405020304" pitchFamily="18" charset="-34"/>
              </a:rPr>
              <a:t>3. พฤตินัย (เช่น เกี่ยวกับเรื่องการเงิน)</a:t>
            </a:r>
          </a:p>
        </p:txBody>
      </p:sp>
    </p:spTree>
    <p:extLst>
      <p:ext uri="{BB962C8B-B14F-4D97-AF65-F5344CB8AC3E}">
        <p14:creationId xmlns:p14="http://schemas.microsoft.com/office/powerpoint/2010/main" val="33390230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236788" y="357189"/>
            <a:ext cx="7758112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6000" b="1" u="sng">
                <a:solidFill>
                  <a:srgbClr val="10253F"/>
                </a:solidFill>
                <a:latin typeface="Cordia New" panose="020B0304020202020204" pitchFamily="34" charset="-34"/>
              </a:rPr>
              <a:t>มาตรา  82  </a:t>
            </a:r>
          </a:p>
          <a:p>
            <a:pPr algn="thaiDist" eaLnBrk="1" hangingPunct="1"/>
            <a:r>
              <a:rPr lang="th-TH" altLang="th-TH" sz="40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  <a:endParaRPr lang="th-TH" altLang="th-TH" sz="4800" b="1">
              <a:latin typeface="Cordia New" panose="020B0304020202020204" pitchFamily="34" charset="-34"/>
            </a:endParaRPr>
          </a:p>
          <a:p>
            <a:pPr algn="thaiDist" eaLnBrk="1" hangingPunct="1"/>
            <a:r>
              <a:rPr lang="th-TH" altLang="th-TH" sz="4800" b="1">
                <a:latin typeface="Cordia New" panose="020B0304020202020204" pitchFamily="34" charset="-34"/>
              </a:rPr>
              <a:t>	(2)  ต้องปฏิบัติหน้าที่ราชการให้เป็นไปตามกฎหมาย กฎ ระเบียบของทางราชการ    มติของคณะรัฐมนตรี นโยบายของรัฐบาล   และปฏิบัติตามระเบียบแบบแผนของทางราชการ</a:t>
            </a:r>
          </a:p>
          <a:p>
            <a:pPr algn="thaiDist" eaLnBrk="1" hangingPunct="1"/>
            <a:r>
              <a:rPr lang="th-TH" altLang="th-TH" sz="4800" b="1">
                <a:latin typeface="Cordia New" panose="020B0304020202020204" pitchFamily="34" charset="-34"/>
              </a:rPr>
              <a:t>(เช่น ให้ผู้อื่นเข้าพักในอาคารสงเคราะห์)</a:t>
            </a:r>
          </a:p>
          <a:p>
            <a:pPr eaLnBrk="1" hangingPunct="1"/>
            <a:r>
              <a:rPr lang="th-TH" altLang="th-TH" sz="44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115260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847851" y="357189"/>
            <a:ext cx="8424863" cy="578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6000" b="1" u="sng">
                <a:latin typeface="Cordia New" panose="020B0304020202020204" pitchFamily="34" charset="-34"/>
              </a:rPr>
              <a:t>มาตรา  82  </a:t>
            </a:r>
          </a:p>
          <a:p>
            <a:pPr eaLnBrk="1" hangingPunct="1">
              <a:spcBef>
                <a:spcPts val="1200"/>
              </a:spcBef>
            </a:pPr>
            <a:r>
              <a:rPr lang="th-TH" altLang="th-TH" sz="4000" b="1">
                <a:latin typeface="Cordia New" panose="020B0304020202020204" pitchFamily="34" charset="-34"/>
              </a:rPr>
              <a:t>	</a:t>
            </a:r>
          </a:p>
          <a:p>
            <a:pPr algn="thaiDist" eaLnBrk="1" hangingPunct="1">
              <a:spcBef>
                <a:spcPts val="1200"/>
              </a:spcBef>
            </a:pPr>
            <a:r>
              <a:rPr lang="th-TH" altLang="th-TH" sz="4400" b="1">
                <a:latin typeface="Cordia New" panose="020B0304020202020204" pitchFamily="34" charset="-34"/>
              </a:rPr>
              <a:t>		</a:t>
            </a:r>
            <a:r>
              <a:rPr lang="th-TH" altLang="th-TH" sz="4800" b="1">
                <a:latin typeface="Cordia New" panose="020B0304020202020204" pitchFamily="34" charset="-34"/>
              </a:rPr>
              <a:t>(3)  ต้องปฏิบัติหน้าที่ราชการให้เกิดผลดีหรือความก้าวหน้าแก่ราชการด้วยความตั้งใจ  อุตสาหะ  เอาใจใส่  และรักษาประโยชน์ของทางราชการ</a:t>
            </a:r>
          </a:p>
          <a:p>
            <a:pPr algn="thaiDist" eaLnBrk="1" hangingPunct="1">
              <a:spcBef>
                <a:spcPts val="1200"/>
              </a:spcBef>
            </a:pPr>
            <a:r>
              <a:rPr lang="th-TH" altLang="th-TH" sz="4800" b="1">
                <a:latin typeface="Cordia New" panose="020B0304020202020204" pitchFamily="34" charset="-34"/>
              </a:rPr>
              <a:t>(เช่น ได้รับมอบหมายให้ปฏิบัติงาน แต่ไม่ปฏิบัติ)</a:t>
            </a:r>
          </a:p>
        </p:txBody>
      </p:sp>
    </p:spTree>
    <p:extLst>
      <p:ext uri="{BB962C8B-B14F-4D97-AF65-F5344CB8AC3E}">
        <p14:creationId xmlns:p14="http://schemas.microsoft.com/office/powerpoint/2010/main" val="18345429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703389" y="1"/>
            <a:ext cx="8821737" cy="667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6000" b="1" u="sng">
                <a:latin typeface="Cordia New" panose="020B0304020202020204" pitchFamily="34" charset="-34"/>
              </a:rPr>
              <a:t>มาตรา  82  </a:t>
            </a:r>
          </a:p>
          <a:p>
            <a:pPr algn="ctr" eaLnBrk="1" hangingPunct="1"/>
            <a:endParaRPr lang="th-TH" altLang="th-TH" sz="4400" b="1">
              <a:latin typeface="Cordia New" panose="020B0304020202020204" pitchFamily="34" charset="-34"/>
            </a:endParaRPr>
          </a:p>
          <a:p>
            <a:pPr algn="thaiDist" eaLnBrk="1" hangingPunct="1"/>
            <a:r>
              <a:rPr lang="th-TH" altLang="th-TH" sz="4400" b="1">
                <a:latin typeface="Cordia New" panose="020B0304020202020204" pitchFamily="34" charset="-34"/>
              </a:rPr>
              <a:t>	</a:t>
            </a:r>
            <a:r>
              <a:rPr lang="th-TH" altLang="th-TH" sz="4000" b="1">
                <a:latin typeface="Cordia New" panose="020B0304020202020204" pitchFamily="34" charset="-34"/>
              </a:rPr>
              <a:t>(4)  ต้องปฏิบัติตามคำสั่งของผู้บังคับบัญชาซึ่งสั่งในหน้าที่ราชการโดยชอบด้วยกฎหมายและระเบียบของทางราชการ โดยไม่ขัดขืนหรือหลีกเลี่ยง แต่ถ้าเห็นว่าการปฏิบัติตามคำสั่งนั้นจะทำให้เสียหายแก่ราชการ หรือจะเป็นการไม่รักษาประโยชน์ของทางราชการจะต้องเสนอความเห็นเป็นหนังสือทันทีเพื่อให้ผู้บังคับบัญชาทบทวนคำสั่งนั้น  และเมื่อได้เสนอความเห็นแล้ว ถ้าผู้บังคับบัญชายืนยันให้ปฏิบัติตามคำสั่งเดิม  ผู้ใต้บังคับบัญชาต้องปฏิบัติตาม</a:t>
            </a:r>
            <a:endParaRPr lang="th-TH" altLang="th-TH" sz="3600" b="1">
              <a:latin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155405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304801"/>
            <a:ext cx="8153400" cy="538163"/>
          </a:xfrm>
        </p:spPr>
        <p:txBody>
          <a:bodyPr>
            <a:normAutofit fontScale="90000"/>
          </a:bodyPr>
          <a:lstStyle/>
          <a:p>
            <a:r>
              <a:rPr lang="th-TH" altLang="th-TH" b="1">
                <a:solidFill>
                  <a:srgbClr val="000066"/>
                </a:solidFill>
                <a:latin typeface="Times New Roman" panose="02020603050405020304" pitchFamily="18" charset="0"/>
              </a:rPr>
              <a:t>องค์ประกอบ  มาตรา 82  (4)</a:t>
            </a:r>
            <a:endParaRPr lang="th-TH" altLang="th-TH" b="1">
              <a:solidFill>
                <a:srgbClr val="66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78000" y="698500"/>
            <a:ext cx="8686800" cy="6019800"/>
          </a:xfrm>
        </p:spPr>
        <p:txBody>
          <a:bodyPr anchor="ctr"/>
          <a:lstStyle/>
          <a:p>
            <a:pPr algn="l">
              <a:lnSpc>
                <a:spcPct val="80000"/>
              </a:lnSpc>
              <a:spcBef>
                <a:spcPts val="1200"/>
              </a:spcBef>
              <a:defRPr/>
            </a:pPr>
            <a:r>
              <a:rPr lang="th-TH" altLang="th-TH" sz="4800" b="1" dirty="0">
                <a:latin typeface="Times New Roman" pitchFamily="18" charset="0"/>
                <a:cs typeface="+mj-cs"/>
              </a:rPr>
              <a:t>1. มีคำสั่งผู้บังคับบัญชา (หนังสือ/วาจา)</a:t>
            </a:r>
          </a:p>
          <a:p>
            <a:pPr algn="l">
              <a:lnSpc>
                <a:spcPct val="80000"/>
              </a:lnSpc>
              <a:spcBef>
                <a:spcPts val="1200"/>
              </a:spcBef>
              <a:defRPr/>
            </a:pPr>
            <a:r>
              <a:rPr lang="th-TH" altLang="th-TH" sz="4800" b="1" dirty="0">
                <a:latin typeface="Times New Roman" pitchFamily="18" charset="0"/>
                <a:cs typeface="+mj-cs"/>
              </a:rPr>
              <a:t>2. เป็นคำสั่งที่ชอบด้วยกฎหมาย และระเบียบของทางราชการ</a:t>
            </a:r>
          </a:p>
          <a:p>
            <a:pPr algn="thaiDist">
              <a:lnSpc>
                <a:spcPct val="80000"/>
              </a:lnSpc>
              <a:spcBef>
                <a:spcPts val="1200"/>
              </a:spcBef>
              <a:defRPr/>
            </a:pPr>
            <a:r>
              <a:rPr lang="th-TH" altLang="th-TH" sz="4800" b="1" dirty="0">
                <a:latin typeface="Times New Roman" pitchFamily="18" charset="0"/>
                <a:cs typeface="+mj-cs"/>
              </a:rPr>
              <a:t>3. เป็นการสั่งให้ปฏิบัติราชการ มิใช่ให้ปฏิบัติเรื่องส่วนตัว</a:t>
            </a:r>
          </a:p>
          <a:p>
            <a:pPr algn="l">
              <a:lnSpc>
                <a:spcPct val="80000"/>
              </a:lnSpc>
              <a:spcBef>
                <a:spcPts val="1200"/>
              </a:spcBef>
              <a:defRPr/>
            </a:pPr>
            <a:r>
              <a:rPr lang="th-TH" altLang="th-TH" sz="4800" b="1" dirty="0">
                <a:latin typeface="Times New Roman" pitchFamily="18" charset="0"/>
                <a:cs typeface="+mj-cs"/>
              </a:rPr>
              <a:t>4.  มีเจตนาไม่ปฏิบัติตามคำสั่ง</a:t>
            </a:r>
          </a:p>
        </p:txBody>
      </p:sp>
    </p:spTree>
    <p:extLst>
      <p:ext uri="{BB962C8B-B14F-4D97-AF65-F5344CB8AC3E}">
        <p14:creationId xmlns:p14="http://schemas.microsoft.com/office/powerpoint/2010/main" val="26673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236788" y="982663"/>
            <a:ext cx="7758112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6000" b="1" u="sng">
                <a:solidFill>
                  <a:srgbClr val="10253F"/>
                </a:solidFill>
                <a:latin typeface="Cordia New" panose="020B0304020202020204" pitchFamily="34" charset="-34"/>
              </a:rPr>
              <a:t>มาตรา  82  </a:t>
            </a:r>
          </a:p>
          <a:p>
            <a:pPr eaLnBrk="1" hangingPunct="1">
              <a:spcBef>
                <a:spcPts val="1200"/>
              </a:spcBef>
            </a:pPr>
            <a:r>
              <a:rPr lang="th-TH" altLang="th-TH" sz="40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</a:p>
          <a:p>
            <a:pPr eaLnBrk="1" hangingPunct="1">
              <a:spcBef>
                <a:spcPts val="1200"/>
              </a:spcBef>
            </a:pPr>
            <a:r>
              <a:rPr lang="th-TH" altLang="th-TH" sz="4400" b="1">
                <a:solidFill>
                  <a:srgbClr val="10253F"/>
                </a:solidFill>
                <a:latin typeface="Cordia New" panose="020B0304020202020204" pitchFamily="34" charset="-34"/>
              </a:rPr>
              <a:t>	      </a:t>
            </a:r>
            <a:r>
              <a:rPr lang="th-TH" altLang="th-TH" sz="4800" b="1">
                <a:latin typeface="Cordia New" panose="020B0304020202020204" pitchFamily="34" charset="-34"/>
              </a:rPr>
              <a:t>(5) ต้องอุทิศเวลาของตนให้แก่ราชการ  จะละทิ้งหรือทอดทิ้งมิได้</a:t>
            </a:r>
          </a:p>
        </p:txBody>
      </p:sp>
    </p:spTree>
    <p:extLst>
      <p:ext uri="{BB962C8B-B14F-4D97-AF65-F5344CB8AC3E}">
        <p14:creationId xmlns:p14="http://schemas.microsoft.com/office/powerpoint/2010/main" val="28592607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84400" y="228600"/>
            <a:ext cx="7772400" cy="2286000"/>
          </a:xfrm>
        </p:spPr>
        <p:txBody>
          <a:bodyPr/>
          <a:lstStyle/>
          <a:p>
            <a:pPr algn="thaiDist">
              <a:defRPr/>
            </a:pPr>
            <a:r>
              <a:rPr lang="th-TH" sz="4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อุทิศเวลา หมายถึง นอกเวลาราชการด้วยในกรณีที่มีความจำเป็นเร่งด่วนต้องให้ลูกจ้างมาปฏิบัติราชการ</a:t>
            </a:r>
          </a:p>
        </p:txBody>
      </p:sp>
      <p:sp>
        <p:nvSpPr>
          <p:cNvPr id="32771" name="Rectangle 6"/>
          <p:cNvSpPr>
            <a:spLocks noChangeArrowheads="1"/>
          </p:cNvSpPr>
          <p:nvPr/>
        </p:nvSpPr>
        <p:spPr bwMode="auto">
          <a:xfrm>
            <a:off x="3359150" y="4876800"/>
            <a:ext cx="655320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th-TH" altLang="th-TH" sz="4400" b="1">
                <a:solidFill>
                  <a:srgbClr val="A50021"/>
                </a:solidFill>
                <a:latin typeface="JasmineUPC" panose="02020603050405020304" pitchFamily="18" charset="-34"/>
              </a:rPr>
              <a:t>  </a:t>
            </a:r>
          </a:p>
        </p:txBody>
      </p:sp>
      <p:sp>
        <p:nvSpPr>
          <p:cNvPr id="32772" name="Rectangle 7"/>
          <p:cNvSpPr>
            <a:spLocks noChangeArrowheads="1"/>
          </p:cNvSpPr>
          <p:nvPr/>
        </p:nvSpPr>
        <p:spPr bwMode="auto">
          <a:xfrm>
            <a:off x="2133600" y="3048000"/>
            <a:ext cx="8001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4800" b="1">
                <a:solidFill>
                  <a:srgbClr val="10253F"/>
                </a:solidFill>
                <a:latin typeface="JasmineUPC" panose="02020603050405020304" pitchFamily="18" charset="-34"/>
              </a:rPr>
              <a:t>ละทิ้ง หมายถึง ไม่อยู่ปฏิบัติราชการตามหน้าที่</a:t>
            </a:r>
          </a:p>
        </p:txBody>
      </p:sp>
      <p:sp>
        <p:nvSpPr>
          <p:cNvPr id="32773" name="Rectangle 7"/>
          <p:cNvSpPr>
            <a:spLocks noChangeArrowheads="1"/>
          </p:cNvSpPr>
          <p:nvPr/>
        </p:nvSpPr>
        <p:spPr bwMode="auto">
          <a:xfrm>
            <a:off x="2133600" y="4648200"/>
            <a:ext cx="8001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/>
            <a:r>
              <a:rPr lang="th-TH" altLang="th-TH" sz="4800" b="1">
                <a:solidFill>
                  <a:srgbClr val="10253F"/>
                </a:solidFill>
                <a:latin typeface="JasmineUPC" panose="02020603050405020304" pitchFamily="18" charset="-34"/>
              </a:rPr>
              <a:t>ทอดทิ้ง หมายถึง มาอยู่ในสถานที่ราชการ แต่ไม่สนใจปฏิบัติราชการตามหน้าที่</a:t>
            </a:r>
          </a:p>
        </p:txBody>
      </p:sp>
    </p:spTree>
    <p:extLst>
      <p:ext uri="{BB962C8B-B14F-4D97-AF65-F5344CB8AC3E}">
        <p14:creationId xmlns:p14="http://schemas.microsoft.com/office/powerpoint/2010/main" val="2879449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236788" y="884238"/>
            <a:ext cx="7758112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6000" b="1" u="sng">
                <a:latin typeface="Cordia New" panose="020B0304020202020204" pitchFamily="34" charset="-34"/>
              </a:rPr>
              <a:t>มาตรา  82  </a:t>
            </a:r>
          </a:p>
          <a:p>
            <a:pPr eaLnBrk="1" hangingPunct="1">
              <a:spcBef>
                <a:spcPts val="1200"/>
              </a:spcBef>
            </a:pPr>
            <a:r>
              <a:rPr lang="th-TH" altLang="th-TH" sz="4000" b="1">
                <a:solidFill>
                  <a:srgbClr val="558ED5"/>
                </a:solidFill>
                <a:latin typeface="Cordia New" panose="020B0304020202020204" pitchFamily="34" charset="-34"/>
              </a:rPr>
              <a:t>	</a:t>
            </a:r>
            <a:endParaRPr lang="th-TH" altLang="th-TH" sz="1500" b="1">
              <a:solidFill>
                <a:srgbClr val="10253F"/>
              </a:solidFill>
              <a:latin typeface="Cordia New" panose="020B0304020202020204" pitchFamily="34" charset="-34"/>
            </a:endParaRPr>
          </a:p>
          <a:p>
            <a:pPr eaLnBrk="1" hangingPunct="1">
              <a:spcBef>
                <a:spcPts val="1200"/>
              </a:spcBef>
            </a:pPr>
            <a:r>
              <a:rPr lang="th-TH" altLang="th-TH" sz="4400" b="1">
                <a:solidFill>
                  <a:srgbClr val="10253F"/>
                </a:solidFill>
                <a:latin typeface="Cordia New" panose="020B0304020202020204" pitchFamily="34" charset="-34"/>
              </a:rPr>
              <a:t>      </a:t>
            </a:r>
            <a:r>
              <a:rPr lang="th-TH" altLang="th-TH" sz="4800" b="1">
                <a:latin typeface="Cordia New" panose="020B0304020202020204" pitchFamily="34" charset="-34"/>
              </a:rPr>
              <a:t>(6) ต้องรักษาความลับของทางราชการ</a:t>
            </a:r>
          </a:p>
        </p:txBody>
      </p:sp>
    </p:spTree>
    <p:extLst>
      <p:ext uri="{BB962C8B-B14F-4D97-AF65-F5344CB8AC3E}">
        <p14:creationId xmlns:p14="http://schemas.microsoft.com/office/powerpoint/2010/main" val="33641998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992313" y="565150"/>
            <a:ext cx="806450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6000" b="1" u="sng">
                <a:solidFill>
                  <a:srgbClr val="10253F"/>
                </a:solidFill>
                <a:latin typeface="Cordia New" panose="020B0304020202020204" pitchFamily="34" charset="-34"/>
              </a:rPr>
              <a:t>มาตรา  82  </a:t>
            </a:r>
          </a:p>
          <a:p>
            <a:pPr eaLnBrk="1" hangingPunct="1"/>
            <a:r>
              <a:rPr lang="th-TH" altLang="th-TH" sz="40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  <a:endParaRPr lang="th-TH" altLang="th-TH" sz="1500" b="1">
              <a:solidFill>
                <a:srgbClr val="10253F"/>
              </a:solidFill>
              <a:latin typeface="Cordia New" panose="020B0304020202020204" pitchFamily="34" charset="-34"/>
            </a:endParaRPr>
          </a:p>
          <a:p>
            <a:pPr algn="thaiDist" eaLnBrk="1" hangingPunct="1"/>
            <a:r>
              <a:rPr lang="th-TH" altLang="th-TH" sz="4400" b="1">
                <a:solidFill>
                  <a:srgbClr val="10253F"/>
                </a:solidFill>
                <a:latin typeface="Cordia New" panose="020B0304020202020204" pitchFamily="34" charset="-34"/>
              </a:rPr>
              <a:t>		</a:t>
            </a:r>
            <a:r>
              <a:rPr lang="th-TH" altLang="th-TH" sz="4800" b="1">
                <a:solidFill>
                  <a:srgbClr val="10253F"/>
                </a:solidFill>
                <a:latin typeface="Cordia New" panose="020B0304020202020204" pitchFamily="34" charset="-34"/>
              </a:rPr>
              <a:t>(7) ต้องสุภาพเรียบร้อย รักษาความสามัคคี และต้องช่วยเหลือกันในการปฏิบัติราชการระหว่างข้าราชการด้วยกันและผู้ร่วมปฏิบัติราชการ</a:t>
            </a:r>
          </a:p>
          <a:p>
            <a:pPr eaLnBrk="1" hangingPunct="1"/>
            <a:endParaRPr lang="th-TH" altLang="th-TH" sz="4000" b="1">
              <a:solidFill>
                <a:srgbClr val="10253F"/>
              </a:solidFill>
              <a:latin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64673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64227" y="2462852"/>
            <a:ext cx="776045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๑. ความรู้ทั่วไปในเรื่องวินัย</a:t>
            </a:r>
          </a:p>
        </p:txBody>
      </p:sp>
    </p:spTree>
    <p:extLst>
      <p:ext uri="{BB962C8B-B14F-4D97-AF65-F5344CB8AC3E}">
        <p14:creationId xmlns:p14="http://schemas.microsoft.com/office/powerpoint/2010/main" val="1315236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989139" y="304801"/>
            <a:ext cx="8358187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40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</a:p>
          <a:p>
            <a:pPr algn="ctr" eaLnBrk="1" hangingPunct="1"/>
            <a:r>
              <a:rPr lang="th-TH" altLang="th-TH" sz="6000" b="1" u="sng">
                <a:solidFill>
                  <a:srgbClr val="10253F"/>
                </a:solidFill>
                <a:latin typeface="Cordia New" panose="020B0304020202020204" pitchFamily="34" charset="-34"/>
              </a:rPr>
              <a:t>มาตรา  82  </a:t>
            </a:r>
          </a:p>
          <a:p>
            <a:pPr eaLnBrk="1" hangingPunct="1"/>
            <a:endParaRPr lang="th-TH" altLang="th-TH" sz="1500" b="1">
              <a:solidFill>
                <a:srgbClr val="10253F"/>
              </a:solidFill>
              <a:latin typeface="Cordia New" panose="020B0304020202020204" pitchFamily="34" charset="-34"/>
            </a:endParaRPr>
          </a:p>
          <a:p>
            <a:pPr eaLnBrk="1" hangingPunct="1"/>
            <a:r>
              <a:rPr lang="th-TH" altLang="th-TH" sz="4400" b="1">
                <a:solidFill>
                  <a:srgbClr val="10253F"/>
                </a:solidFill>
                <a:latin typeface="Cordia New" panose="020B0304020202020204" pitchFamily="34" charset="-34"/>
              </a:rPr>
              <a:t>      </a:t>
            </a:r>
            <a:r>
              <a:rPr lang="th-TH" altLang="th-TH" sz="4800" b="1">
                <a:solidFill>
                  <a:srgbClr val="10253F"/>
                </a:solidFill>
                <a:latin typeface="Cordia New" panose="020B0304020202020204" pitchFamily="34" charset="-34"/>
              </a:rPr>
              <a:t>(8)  ต้องต้อนรับ ให้ความสะดวก ให้ความเป็นธรรม และให้การสงเคราะห์แก่ประชาชนผู้ติดต่อราชการเกี่ยวกับหน้าที่ของตน</a:t>
            </a:r>
          </a:p>
          <a:p>
            <a:pPr eaLnBrk="1" hangingPunct="1"/>
            <a:r>
              <a:rPr lang="th-TH" altLang="th-TH" sz="44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377339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057401" y="357189"/>
            <a:ext cx="8107363" cy="538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6000" b="1" u="sng">
                <a:solidFill>
                  <a:srgbClr val="10253F"/>
                </a:solidFill>
                <a:latin typeface="Cordia New" panose="020B0304020202020204" pitchFamily="34" charset="-34"/>
              </a:rPr>
              <a:t>มาตรา  82  </a:t>
            </a:r>
          </a:p>
          <a:p>
            <a:pPr eaLnBrk="1" hangingPunct="1"/>
            <a:r>
              <a:rPr lang="th-TH" altLang="th-TH" sz="40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  <a:r>
              <a:rPr lang="th-TH" altLang="th-TH" sz="44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</a:p>
          <a:p>
            <a:pPr algn="thaiDist" eaLnBrk="1" hangingPunct="1"/>
            <a:r>
              <a:rPr lang="th-TH" altLang="th-TH" sz="44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  <a:r>
              <a:rPr lang="th-TH" altLang="th-TH" sz="4800" b="1">
                <a:solidFill>
                  <a:srgbClr val="10253F"/>
                </a:solidFill>
                <a:latin typeface="Cordia New" panose="020B0304020202020204" pitchFamily="34" charset="-34"/>
              </a:rPr>
              <a:t>(9)  ต้องวางตนเป็นกลางทางการเมืองในการปฏิบัติหน้าที่ราชการ และในการปฏิบัติการอื่นที่เกี่ยวข้องกับประชาชน กับจะต้องปฏิบัติตามระเบียบของทางราชการว่าด้วยมารยาททางการเมืองด้วย</a:t>
            </a:r>
          </a:p>
        </p:txBody>
      </p:sp>
    </p:spTree>
    <p:extLst>
      <p:ext uri="{BB962C8B-B14F-4D97-AF65-F5344CB8AC3E}">
        <p14:creationId xmlns:p14="http://schemas.microsoft.com/office/powerpoint/2010/main" val="36078002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703388" y="1171576"/>
            <a:ext cx="8856662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6000" b="1" u="sng">
                <a:solidFill>
                  <a:srgbClr val="10253F"/>
                </a:solidFill>
                <a:latin typeface="Cordia New" panose="020B0304020202020204" pitchFamily="34" charset="-34"/>
              </a:rPr>
              <a:t>มาตรา  82  </a:t>
            </a:r>
          </a:p>
          <a:p>
            <a:pPr eaLnBrk="1" hangingPunct="1"/>
            <a:r>
              <a:rPr lang="th-TH" altLang="th-TH" sz="40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  <a:endParaRPr lang="th-TH" altLang="th-TH" sz="1500" b="1">
              <a:solidFill>
                <a:srgbClr val="376092"/>
              </a:solidFill>
              <a:latin typeface="Cordia New" panose="020B0304020202020204" pitchFamily="34" charset="-34"/>
            </a:endParaRPr>
          </a:p>
          <a:p>
            <a:pPr algn="thaiDist" eaLnBrk="1" hangingPunct="1"/>
            <a:r>
              <a:rPr lang="th-TH" altLang="th-TH" sz="44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  <a:r>
              <a:rPr lang="th-TH" altLang="th-TH" sz="4800" b="1">
                <a:solidFill>
                  <a:srgbClr val="10253F"/>
                </a:solidFill>
                <a:latin typeface="Cordia New" panose="020B0304020202020204" pitchFamily="34" charset="-34"/>
              </a:rPr>
              <a:t>(10)  ต้องรักษาชื่อเสียงของตน และรักษา  เกียรติศักดิ์ของตำแหน่งหน้าที่ราชการของตนมิให้เสื่อมเสีย</a:t>
            </a:r>
          </a:p>
          <a:p>
            <a:pPr eaLnBrk="1" hangingPunct="1"/>
            <a:r>
              <a:rPr lang="th-TH" altLang="th-TH" sz="44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069267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112964" y="630238"/>
            <a:ext cx="8358187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6000" b="1" u="sng">
                <a:solidFill>
                  <a:srgbClr val="10253F"/>
                </a:solidFill>
                <a:latin typeface="Cordia New" panose="020B0304020202020204" pitchFamily="34" charset="-34"/>
              </a:rPr>
              <a:t>มาตรา  83  </a:t>
            </a:r>
          </a:p>
          <a:p>
            <a:pPr eaLnBrk="1" hangingPunct="1"/>
            <a:r>
              <a:rPr lang="th-TH" altLang="th-TH" sz="40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  <a:r>
              <a:rPr lang="th-TH" altLang="th-TH" sz="4800" b="1">
                <a:latin typeface="Cordia New" panose="020B0304020202020204" pitchFamily="34" charset="-34"/>
              </a:rPr>
              <a:t>ข้าราชการต้องไม่กระทำการใดอันเป็นข้อห้าม  ดังต่อไปนี้</a:t>
            </a:r>
            <a:endParaRPr lang="th-TH" altLang="th-TH" sz="4800" b="1">
              <a:solidFill>
                <a:srgbClr val="10253F"/>
              </a:solidFill>
              <a:latin typeface="Cordia New" panose="020B0304020202020204" pitchFamily="34" charset="-34"/>
            </a:endParaRPr>
          </a:p>
          <a:p>
            <a:pPr algn="thaiDist" eaLnBrk="1" hangingPunct="1"/>
            <a:r>
              <a:rPr lang="th-TH" altLang="th-TH" sz="4800" b="1">
                <a:solidFill>
                  <a:srgbClr val="10253F"/>
                </a:solidFill>
                <a:latin typeface="Cordia New" panose="020B0304020202020204" pitchFamily="34" charset="-34"/>
              </a:rPr>
              <a:t>	(1)  ต้องไม่รายงานเท็จต่อผู้บังคับบัญชา   การรายงานโดยปกปิดข้อความซึ่งควรต้องแจ้ง   ถือว่าเป็นการรายงานเท็จด้วย</a:t>
            </a:r>
          </a:p>
          <a:p>
            <a:pPr eaLnBrk="1" hangingPunct="1"/>
            <a:r>
              <a:rPr lang="th-TH" altLang="th-TH" sz="4800" b="1">
                <a:latin typeface="Cordia New" panose="020B0304020202020204" pitchFamily="34" charset="-34"/>
              </a:rPr>
              <a:t>(เช่น ยื่นใบลาป่วยโดยมิได้ป่วยจริง)</a:t>
            </a:r>
            <a:r>
              <a:rPr lang="th-TH" altLang="th-TH" sz="40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947287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752600" y="630239"/>
            <a:ext cx="8763000" cy="487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6000" b="1" u="sng">
                <a:solidFill>
                  <a:srgbClr val="10253F"/>
                </a:solidFill>
                <a:latin typeface="Cordia New" panose="020B0304020202020204" pitchFamily="34" charset="-34"/>
              </a:rPr>
              <a:t>มาตรา  83</a:t>
            </a:r>
            <a:r>
              <a:rPr lang="th-TH" altLang="th-TH" sz="4800" b="1" u="sng">
                <a:solidFill>
                  <a:srgbClr val="10253F"/>
                </a:solidFill>
                <a:latin typeface="Cordia New" panose="020B0304020202020204" pitchFamily="34" charset="-34"/>
              </a:rPr>
              <a:t>  </a:t>
            </a:r>
          </a:p>
          <a:p>
            <a:pPr eaLnBrk="1" hangingPunct="1"/>
            <a:r>
              <a:rPr lang="th-TH" altLang="th-TH" sz="44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  <a:endParaRPr lang="th-TH" altLang="th-TH" sz="4400" b="1">
              <a:solidFill>
                <a:srgbClr val="376092"/>
              </a:solidFill>
              <a:latin typeface="Cordia New" panose="020B0304020202020204" pitchFamily="34" charset="-34"/>
            </a:endParaRPr>
          </a:p>
          <a:p>
            <a:pPr eaLnBrk="1" hangingPunct="1"/>
            <a:endParaRPr lang="th-TH" altLang="th-TH" sz="1500" b="1">
              <a:solidFill>
                <a:srgbClr val="10253F"/>
              </a:solidFill>
              <a:latin typeface="Cordia New" panose="020B0304020202020204" pitchFamily="34" charset="-34"/>
            </a:endParaRPr>
          </a:p>
          <a:p>
            <a:pPr algn="thaiDist" eaLnBrk="1" hangingPunct="1"/>
            <a:r>
              <a:rPr lang="th-TH" altLang="th-TH" sz="44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  <a:r>
              <a:rPr lang="th-TH" altLang="th-TH" sz="4800" b="1">
                <a:solidFill>
                  <a:srgbClr val="10253F"/>
                </a:solidFill>
                <a:latin typeface="Cordia New" panose="020B0304020202020204" pitchFamily="34" charset="-34"/>
              </a:rPr>
              <a:t>(2)  ต้องไม่ปฏิบัติราชการอันเป็นการกระทำการข้ามผู้บังคับบัญชาเหนือตน เว้นแต่ผู้บังคับบัญชาเหนือตนขึ้นไปเป็นผู้สั่งให้กระทำหรือได้รับอนุญาตเป็นพิเศษชั่วครั้งคราว</a:t>
            </a:r>
          </a:p>
        </p:txBody>
      </p:sp>
    </p:spTree>
    <p:extLst>
      <p:ext uri="{BB962C8B-B14F-4D97-AF65-F5344CB8AC3E}">
        <p14:creationId xmlns:p14="http://schemas.microsoft.com/office/powerpoint/2010/main" val="23397440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992314" y="630239"/>
            <a:ext cx="8358187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6000" b="1" u="sng">
                <a:solidFill>
                  <a:srgbClr val="10253F"/>
                </a:solidFill>
                <a:latin typeface="Cordia New" panose="020B0304020202020204" pitchFamily="34" charset="-34"/>
              </a:rPr>
              <a:t>มาตรา  83  </a:t>
            </a:r>
          </a:p>
          <a:p>
            <a:pPr eaLnBrk="1" hangingPunct="1"/>
            <a:r>
              <a:rPr lang="th-TH" altLang="th-TH" sz="40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  <a:r>
              <a:rPr lang="th-TH" altLang="th-TH" sz="15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</a:p>
          <a:p>
            <a:pPr algn="thaiDist" eaLnBrk="1" hangingPunct="1"/>
            <a:r>
              <a:rPr lang="th-TH" altLang="th-TH" sz="44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  <a:r>
              <a:rPr lang="th-TH" altLang="th-TH" sz="4800" b="1">
                <a:solidFill>
                  <a:srgbClr val="10253F"/>
                </a:solidFill>
                <a:latin typeface="Cordia New" panose="020B0304020202020204" pitchFamily="34" charset="-34"/>
              </a:rPr>
              <a:t>(3)  ต้องไม่อาศัย หรือยอมให้ผู้อื่นอาศัยตำแหน่งหน้าที่ราชการของตนหาประโยชน์ให้แก่ตนเองหรือผู้อื่น</a:t>
            </a:r>
          </a:p>
          <a:p>
            <a:pPr algn="thaiDist" eaLnBrk="1" hangingPunct="1"/>
            <a:r>
              <a:rPr lang="th-TH" altLang="th-TH" sz="4800" b="1">
                <a:solidFill>
                  <a:srgbClr val="10253F"/>
                </a:solidFill>
                <a:latin typeface="Cordia New" panose="020B0304020202020204" pitchFamily="34" charset="-34"/>
              </a:rPr>
              <a:t>(ประโยชน์ หมายรวมถึงประโยชน์อื่นใดที่นอกเหนือจากเงินด้วย)</a:t>
            </a:r>
          </a:p>
        </p:txBody>
      </p:sp>
    </p:spTree>
    <p:extLst>
      <p:ext uri="{BB962C8B-B14F-4D97-AF65-F5344CB8AC3E}">
        <p14:creationId xmlns:p14="http://schemas.microsoft.com/office/powerpoint/2010/main" val="36578097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130425" y="1089025"/>
            <a:ext cx="8358188" cy="298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6000" b="1" u="sng">
                <a:solidFill>
                  <a:srgbClr val="10253F"/>
                </a:solidFill>
                <a:latin typeface="Cordia New" panose="020B0304020202020204" pitchFamily="34" charset="-34"/>
              </a:rPr>
              <a:t>มาตรา  83  </a:t>
            </a:r>
          </a:p>
          <a:p>
            <a:pPr eaLnBrk="1" hangingPunct="1"/>
            <a:r>
              <a:rPr lang="th-TH" altLang="th-TH" sz="40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  <a:endParaRPr lang="th-TH" altLang="th-TH" sz="1500" b="1">
              <a:solidFill>
                <a:srgbClr val="10253F"/>
              </a:solidFill>
              <a:latin typeface="Cordia New" panose="020B0304020202020204" pitchFamily="34" charset="-34"/>
            </a:endParaRPr>
          </a:p>
          <a:p>
            <a:pPr eaLnBrk="1" hangingPunct="1"/>
            <a:r>
              <a:rPr lang="th-TH" altLang="th-TH" sz="4400" b="1">
                <a:solidFill>
                  <a:srgbClr val="10253F"/>
                </a:solidFill>
                <a:latin typeface="Cordia New" panose="020B0304020202020204" pitchFamily="34" charset="-34"/>
              </a:rPr>
              <a:t>	 </a:t>
            </a:r>
            <a:r>
              <a:rPr lang="th-TH" altLang="th-TH" sz="4800" b="1">
                <a:solidFill>
                  <a:srgbClr val="10253F"/>
                </a:solidFill>
                <a:latin typeface="Cordia New" panose="020B0304020202020204" pitchFamily="34" charset="-34"/>
              </a:rPr>
              <a:t>(4) ต้องไม่ประมาทเลินเล่อในหน้าที่ราชการ</a:t>
            </a:r>
          </a:p>
          <a:p>
            <a:pPr eaLnBrk="1" hangingPunct="1"/>
            <a:r>
              <a:rPr lang="th-TH" altLang="th-TH" sz="40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473807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828801" y="630239"/>
            <a:ext cx="8659813" cy="45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6000" b="1" u="sng">
                <a:solidFill>
                  <a:srgbClr val="10253F"/>
                </a:solidFill>
                <a:latin typeface="Cordia New" panose="020B0304020202020204" pitchFamily="34" charset="-34"/>
              </a:rPr>
              <a:t>มาตรา  83  </a:t>
            </a:r>
          </a:p>
          <a:p>
            <a:pPr eaLnBrk="1" hangingPunct="1"/>
            <a:r>
              <a:rPr lang="th-TH" altLang="th-TH" sz="40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  <a:endParaRPr lang="th-TH" altLang="th-TH" sz="1500" b="1">
              <a:solidFill>
                <a:srgbClr val="10253F"/>
              </a:solidFill>
              <a:latin typeface="Cordia New" panose="020B0304020202020204" pitchFamily="34" charset="-34"/>
            </a:endParaRPr>
          </a:p>
          <a:p>
            <a:pPr eaLnBrk="1" hangingPunct="1"/>
            <a:r>
              <a:rPr lang="th-TH" altLang="th-TH" sz="44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  <a:r>
              <a:rPr lang="th-TH" altLang="th-TH" sz="4800" b="1">
                <a:solidFill>
                  <a:srgbClr val="10253F"/>
                </a:solidFill>
                <a:latin typeface="Cordia New" panose="020B0304020202020204" pitchFamily="34" charset="-34"/>
              </a:rPr>
              <a:t> (5)  ต้องไม่กระทำการหรือยอมให้ผู้อื่นกระทำการหาผลประโยชน์อัน</a:t>
            </a:r>
            <a:r>
              <a:rPr lang="th-TH" altLang="th-TH" sz="4800" b="1" u="sng">
                <a:solidFill>
                  <a:srgbClr val="10253F"/>
                </a:solidFill>
                <a:latin typeface="Cordia New" panose="020B0304020202020204" pitchFamily="34" charset="-34"/>
              </a:rPr>
              <a:t>อาจ</a:t>
            </a:r>
            <a:r>
              <a:rPr lang="th-TH" altLang="th-TH" sz="4800" b="1">
                <a:solidFill>
                  <a:srgbClr val="10253F"/>
                </a:solidFill>
                <a:latin typeface="Cordia New" panose="020B0304020202020204" pitchFamily="34" charset="-34"/>
              </a:rPr>
              <a:t>ทำให้เสียความเที่ยงธรรมหรือเสื่อมเสียเกียรติศักดิ์ของตำแหน่งหน้าที่ราชการของตน</a:t>
            </a:r>
          </a:p>
        </p:txBody>
      </p:sp>
    </p:spTree>
    <p:extLst>
      <p:ext uri="{BB962C8B-B14F-4D97-AF65-F5344CB8AC3E}">
        <p14:creationId xmlns:p14="http://schemas.microsoft.com/office/powerpoint/2010/main" val="38350883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071689" y="598489"/>
            <a:ext cx="8358187" cy="469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6000" b="1" u="sng">
                <a:solidFill>
                  <a:srgbClr val="10253F"/>
                </a:solidFill>
                <a:latin typeface="Cordia New" panose="020B0304020202020204" pitchFamily="34" charset="-34"/>
              </a:rPr>
              <a:t>มาตรา  83  </a:t>
            </a:r>
          </a:p>
          <a:p>
            <a:pPr eaLnBrk="1" hangingPunct="1"/>
            <a:r>
              <a:rPr lang="th-TH" altLang="th-TH" sz="40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  <a:endParaRPr lang="th-TH" altLang="th-TH" sz="4400" b="1">
              <a:solidFill>
                <a:srgbClr val="376092"/>
              </a:solidFill>
              <a:latin typeface="Cordia New" panose="020B0304020202020204" pitchFamily="34" charset="-34"/>
            </a:endParaRPr>
          </a:p>
          <a:p>
            <a:pPr eaLnBrk="1" hangingPunct="1"/>
            <a:r>
              <a:rPr lang="th-TH" altLang="th-TH" sz="15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</a:p>
          <a:p>
            <a:pPr algn="thaiDist" eaLnBrk="1" hangingPunct="1"/>
            <a:r>
              <a:rPr lang="th-TH" altLang="th-TH" sz="4400" b="1">
                <a:solidFill>
                  <a:srgbClr val="10253F"/>
                </a:solidFill>
                <a:latin typeface="Cordia New" panose="020B0304020202020204" pitchFamily="34" charset="-34"/>
              </a:rPr>
              <a:t>           </a:t>
            </a:r>
            <a:r>
              <a:rPr lang="th-TH" altLang="th-TH" sz="4800" b="1">
                <a:solidFill>
                  <a:srgbClr val="10253F"/>
                </a:solidFill>
                <a:latin typeface="Cordia New" panose="020B0304020202020204" pitchFamily="34" charset="-34"/>
              </a:rPr>
              <a:t>(6)  ต้องไม่เป็นกรรมการผู้จัดการ หรือผู้จัดการ หรือดำรงตำแหน่งอื่นใดที่มีลักษณะงานคล้ายคลึงกันนั้นในห้างหุ้นส่วนหรือบริษัท</a:t>
            </a:r>
          </a:p>
          <a:p>
            <a:pPr eaLnBrk="1" hangingPunct="1"/>
            <a:endParaRPr lang="th-TH" altLang="th-TH" sz="4000" b="1">
              <a:solidFill>
                <a:srgbClr val="10253F"/>
              </a:solidFill>
              <a:latin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648345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071689" y="781051"/>
            <a:ext cx="8358187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6000" b="1" u="sng">
                <a:solidFill>
                  <a:srgbClr val="10253F"/>
                </a:solidFill>
                <a:latin typeface="Cordia New" panose="020B0304020202020204" pitchFamily="34" charset="-34"/>
              </a:rPr>
              <a:t>มาตรา  83  </a:t>
            </a:r>
          </a:p>
          <a:p>
            <a:pPr eaLnBrk="1" hangingPunct="1"/>
            <a:r>
              <a:rPr lang="th-TH" altLang="th-TH" sz="40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  <a:endParaRPr lang="th-TH" altLang="th-TH" sz="4400" b="1">
              <a:solidFill>
                <a:srgbClr val="376092"/>
              </a:solidFill>
              <a:latin typeface="Cordia New" panose="020B0304020202020204" pitchFamily="34" charset="-34"/>
            </a:endParaRPr>
          </a:p>
          <a:p>
            <a:pPr eaLnBrk="1" hangingPunct="1"/>
            <a:r>
              <a:rPr lang="th-TH" altLang="th-TH" sz="15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</a:p>
          <a:p>
            <a:pPr algn="thaiDist" eaLnBrk="1" hangingPunct="1"/>
            <a:r>
              <a:rPr lang="th-TH" altLang="th-TH" sz="44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  <a:r>
              <a:rPr lang="th-TH" altLang="th-TH" sz="4800" b="1">
                <a:solidFill>
                  <a:srgbClr val="10253F"/>
                </a:solidFill>
                <a:latin typeface="Cordia New" panose="020B0304020202020204" pitchFamily="34" charset="-34"/>
              </a:rPr>
              <a:t>(7) ต้องไม่กระทำการอย่างใดที่เป็นการ    กลั่นแกล้ง กดขี่ หรือข่มเหงกันในการปฏิบัติราชการ</a:t>
            </a:r>
          </a:p>
          <a:p>
            <a:pPr eaLnBrk="1" hangingPunct="1"/>
            <a:endParaRPr lang="th-TH" altLang="th-TH" sz="4400" b="1">
              <a:solidFill>
                <a:srgbClr val="10253F"/>
              </a:solidFill>
              <a:latin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12951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748259" y="634949"/>
            <a:ext cx="10515600" cy="132556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66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ความรู้ทั่วไปในเรื่องวินัย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06625"/>
            <a:ext cx="7550753" cy="461697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789" y="3996021"/>
            <a:ext cx="1462789" cy="286197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7958" y="4397622"/>
            <a:ext cx="1188831" cy="232597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582" y="4237499"/>
            <a:ext cx="1254969" cy="2455375"/>
          </a:xfrm>
          <a:prstGeom prst="rect">
            <a:avLst/>
          </a:prstGeom>
        </p:spPr>
      </p:pic>
      <p:sp>
        <p:nvSpPr>
          <p:cNvPr id="21" name="Title 1"/>
          <p:cNvSpPr txBox="1">
            <a:spLocks/>
          </p:cNvSpPr>
          <p:nvPr/>
        </p:nvSpPr>
        <p:spPr>
          <a:xfrm>
            <a:off x="5089943" y="2044373"/>
            <a:ext cx="3699880" cy="1325563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6000" b="1" dirty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กรุงเทพมหานคร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8789823" y="2824582"/>
            <a:ext cx="2723418" cy="865279"/>
          </a:xfrm>
          <a:prstGeom prst="rec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60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ภารกิจ</a:t>
            </a:r>
          </a:p>
        </p:txBody>
      </p:sp>
      <p:cxnSp>
        <p:nvCxnSpPr>
          <p:cNvPr id="3" name="Elbow Connector 2"/>
          <p:cNvCxnSpPr>
            <a:endCxn id="22" idx="0"/>
          </p:cNvCxnSpPr>
          <p:nvPr/>
        </p:nvCxnSpPr>
        <p:spPr>
          <a:xfrm>
            <a:off x="8789823" y="2424545"/>
            <a:ext cx="1361709" cy="400037"/>
          </a:xfrm>
          <a:prstGeom prst="bentConnector2">
            <a:avLst/>
          </a:prstGeom>
          <a:ln w="76200">
            <a:tailEnd type="triangle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0151532" y="3717569"/>
            <a:ext cx="0" cy="54763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0400912" y="3717569"/>
            <a:ext cx="0" cy="54763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0657514" y="3731422"/>
            <a:ext cx="0" cy="54763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9929863" y="3703713"/>
            <a:ext cx="0" cy="54763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9680478" y="3717569"/>
            <a:ext cx="0" cy="54763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>
            <a:off x="8803674" y="2576945"/>
            <a:ext cx="1361709" cy="400037"/>
          </a:xfrm>
          <a:prstGeom prst="bentConnector2">
            <a:avLst/>
          </a:prstGeom>
          <a:ln w="76200">
            <a:tailEnd type="triangle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524298"/>
      </p:ext>
    </p:extLst>
  </p:cSld>
  <p:clrMapOvr>
    <a:masterClrMapping/>
  </p:clrMapOvr>
  <p:transition>
    <p:sndAc>
      <p:stSnd>
        <p:snd r:embed="rId3" name="applause.wav"/>
      </p:stSnd>
    </p:sndAc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071689" y="987426"/>
            <a:ext cx="8358187" cy="395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6000" b="1" u="sng">
                <a:solidFill>
                  <a:srgbClr val="10253F"/>
                </a:solidFill>
                <a:latin typeface="Cordia New" panose="020B0304020202020204" pitchFamily="34" charset="-34"/>
              </a:rPr>
              <a:t>มาตรา  83  </a:t>
            </a:r>
          </a:p>
          <a:p>
            <a:pPr eaLnBrk="1" hangingPunct="1"/>
            <a:r>
              <a:rPr lang="th-TH" altLang="th-TH" sz="40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  <a:endParaRPr lang="th-TH" altLang="th-TH" sz="4400" b="1">
              <a:solidFill>
                <a:srgbClr val="376092"/>
              </a:solidFill>
              <a:latin typeface="Cordia New" panose="020B0304020202020204" pitchFamily="34" charset="-34"/>
            </a:endParaRPr>
          </a:p>
          <a:p>
            <a:pPr eaLnBrk="1" hangingPunct="1"/>
            <a:r>
              <a:rPr lang="th-TH" altLang="th-TH" sz="15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</a:p>
          <a:p>
            <a:pPr eaLnBrk="1" hangingPunct="1"/>
            <a:r>
              <a:rPr lang="th-TH" altLang="th-TH" sz="4400" b="1">
                <a:solidFill>
                  <a:srgbClr val="10253F"/>
                </a:solidFill>
                <a:latin typeface="Cordia New" panose="020B0304020202020204" pitchFamily="34" charset="-34"/>
              </a:rPr>
              <a:t>         </a:t>
            </a:r>
            <a:r>
              <a:rPr lang="th-TH" altLang="th-TH" sz="4800" b="1">
                <a:solidFill>
                  <a:srgbClr val="10253F"/>
                </a:solidFill>
                <a:latin typeface="Cordia New" panose="020B0304020202020204" pitchFamily="34" charset="-34"/>
              </a:rPr>
              <a:t>(8) ต้องไม่กระทำการอันเป็นการล่วงละเมิดหรือคุกคามทางเพศตามที่กำหนดในกฎ ก.พ.</a:t>
            </a:r>
          </a:p>
          <a:p>
            <a:pPr eaLnBrk="1" hangingPunct="1"/>
            <a:endParaRPr lang="th-TH" altLang="th-TH" sz="4000" b="1">
              <a:solidFill>
                <a:srgbClr val="10253F"/>
              </a:solidFill>
              <a:latin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040261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676400" y="115888"/>
            <a:ext cx="8839200" cy="660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4400" b="1" u="sng" dirty="0">
                <a:solidFill>
                  <a:srgbClr val="10253F"/>
                </a:solidFill>
                <a:latin typeface="Cordia New" panose="020B0304020202020204" pitchFamily="34" charset="-34"/>
              </a:rPr>
              <a:t>กฎ ก.พ. ว่าด้วยการกระทำการอันเป็นการล่วงละเมิดหรือคุกคามทางเพศ พ.ศ. ๒๕๕๓ </a:t>
            </a:r>
          </a:p>
          <a:p>
            <a:pPr eaLnBrk="1" hangingPunct="1"/>
            <a:endParaRPr lang="th-TH" altLang="th-TH" sz="1500" b="1" dirty="0">
              <a:solidFill>
                <a:srgbClr val="10253F"/>
              </a:solidFill>
              <a:latin typeface="Cordia New" panose="020B0304020202020204" pitchFamily="34" charset="-34"/>
            </a:endParaRPr>
          </a:p>
          <a:p>
            <a:pPr eaLnBrk="1" hangingPunct="1"/>
            <a:r>
              <a:rPr lang="th-TH" altLang="th-TH" sz="4000" b="1" dirty="0">
                <a:solidFill>
                  <a:srgbClr val="10253F"/>
                </a:solidFill>
                <a:latin typeface="Cordia New" panose="020B0304020202020204" pitchFamily="34" charset="-34"/>
              </a:rPr>
              <a:t>         (</a:t>
            </a:r>
            <a:r>
              <a:rPr lang="en-US" altLang="th-TH" sz="4000" b="1" dirty="0">
                <a:solidFill>
                  <a:srgbClr val="10253F"/>
                </a:solidFill>
                <a:latin typeface="Cordia New" panose="020B0304020202020204" pitchFamily="34" charset="-34"/>
              </a:rPr>
              <a:t>1</a:t>
            </a:r>
            <a:r>
              <a:rPr lang="th-TH" altLang="th-TH" sz="4000" b="1" dirty="0">
                <a:solidFill>
                  <a:srgbClr val="10253F"/>
                </a:solidFill>
                <a:latin typeface="Cordia New" panose="020B0304020202020204" pitchFamily="34" charset="-34"/>
              </a:rPr>
              <a:t>) กระทำการด้วยการสัมผัสทางกายที่มีลักษณะส่อไปในทางเพศ</a:t>
            </a:r>
          </a:p>
          <a:p>
            <a:pPr eaLnBrk="1" hangingPunct="1"/>
            <a:r>
              <a:rPr lang="th-TH" altLang="th-TH" sz="4000" b="1" dirty="0">
                <a:solidFill>
                  <a:srgbClr val="10253F"/>
                </a:solidFill>
                <a:latin typeface="Cordia New" panose="020B0304020202020204" pitchFamily="34" charset="-34"/>
              </a:rPr>
              <a:t>	(</a:t>
            </a:r>
            <a:r>
              <a:rPr lang="en-US" altLang="th-TH" sz="4000" b="1" dirty="0">
                <a:solidFill>
                  <a:srgbClr val="10253F"/>
                </a:solidFill>
                <a:latin typeface="Cordia New" panose="020B0304020202020204" pitchFamily="34" charset="-34"/>
              </a:rPr>
              <a:t>2) </a:t>
            </a:r>
            <a:r>
              <a:rPr lang="th-TH" altLang="th-TH" sz="4000" b="1" dirty="0">
                <a:solidFill>
                  <a:srgbClr val="10253F"/>
                </a:solidFill>
                <a:latin typeface="Cordia New" panose="020B0304020202020204" pitchFamily="34" charset="-34"/>
              </a:rPr>
              <a:t>กระทำการด้วยวาจาที่ส่อไปในทางเพศ</a:t>
            </a:r>
          </a:p>
          <a:p>
            <a:pPr eaLnBrk="1" hangingPunct="1"/>
            <a:r>
              <a:rPr lang="th-TH" altLang="th-TH" sz="4000" b="1" dirty="0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  <a:r>
              <a:rPr lang="en-US" altLang="th-TH" sz="4000" b="1" dirty="0">
                <a:solidFill>
                  <a:srgbClr val="10253F"/>
                </a:solidFill>
                <a:latin typeface="Cordia New" panose="020B0304020202020204" pitchFamily="34" charset="-34"/>
              </a:rPr>
              <a:t>(3) </a:t>
            </a:r>
            <a:r>
              <a:rPr lang="th-TH" altLang="th-TH" sz="4000" b="1" dirty="0">
                <a:solidFill>
                  <a:srgbClr val="10253F"/>
                </a:solidFill>
                <a:latin typeface="Cordia New" panose="020B0304020202020204" pitchFamily="34" charset="-34"/>
              </a:rPr>
              <a:t>กระทำการด้วยอากัปกิริยาที่ส่อไปในทางเพศ</a:t>
            </a:r>
          </a:p>
          <a:p>
            <a:pPr algn="thaiDist" eaLnBrk="1" hangingPunct="1"/>
            <a:r>
              <a:rPr lang="th-TH" altLang="th-TH" sz="4000" b="1" dirty="0">
                <a:solidFill>
                  <a:srgbClr val="10253F"/>
                </a:solidFill>
                <a:latin typeface="Cordia New" panose="020B0304020202020204" pitchFamily="34" charset="-34"/>
              </a:rPr>
              <a:t>	(</a:t>
            </a:r>
            <a:r>
              <a:rPr lang="en-US" altLang="th-TH" sz="4000" b="1" dirty="0">
                <a:solidFill>
                  <a:srgbClr val="10253F"/>
                </a:solidFill>
                <a:latin typeface="Cordia New" panose="020B0304020202020204" pitchFamily="34" charset="-34"/>
              </a:rPr>
              <a:t>4)</a:t>
            </a:r>
            <a:r>
              <a:rPr lang="th-TH" altLang="th-TH" sz="4000" b="1" dirty="0">
                <a:solidFill>
                  <a:srgbClr val="10253F"/>
                </a:solidFill>
                <a:latin typeface="Cordia New" panose="020B0304020202020204" pitchFamily="34" charset="-34"/>
              </a:rPr>
              <a:t> การแสดงหรือสื่อสารด้วยวิธีการใดๆ ที่ส่อไปใน      ทางเพศ</a:t>
            </a:r>
          </a:p>
          <a:p>
            <a:pPr eaLnBrk="1" hangingPunct="1"/>
            <a:r>
              <a:rPr lang="th-TH" altLang="th-TH" sz="4000" b="1" dirty="0">
                <a:solidFill>
                  <a:srgbClr val="10253F"/>
                </a:solidFill>
                <a:latin typeface="Cordia New" panose="020B0304020202020204" pitchFamily="34" charset="-34"/>
              </a:rPr>
              <a:t>	(</a:t>
            </a:r>
            <a:r>
              <a:rPr lang="en-US" altLang="th-TH" sz="4000" b="1" dirty="0">
                <a:solidFill>
                  <a:srgbClr val="10253F"/>
                </a:solidFill>
                <a:latin typeface="Cordia New" panose="020B0304020202020204" pitchFamily="34" charset="-34"/>
              </a:rPr>
              <a:t>5)</a:t>
            </a:r>
            <a:r>
              <a:rPr lang="th-TH" altLang="th-TH" sz="4000" b="1" dirty="0">
                <a:solidFill>
                  <a:srgbClr val="10253F"/>
                </a:solidFill>
                <a:latin typeface="Cordia New" panose="020B0304020202020204" pitchFamily="34" charset="-34"/>
              </a:rPr>
              <a:t> การแสดงพฤติกรรมที่ส่อไปในทางเพศ ซึ่งผู้ถูกกระทำ ไม่พึงประสงค์หรือเดือดร้อนรำคาญ</a:t>
            </a:r>
            <a:endParaRPr lang="th-TH" altLang="th-TH" sz="3600" b="1" dirty="0">
              <a:solidFill>
                <a:srgbClr val="10253F"/>
              </a:solidFill>
              <a:latin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908532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130425" y="1171575"/>
            <a:ext cx="8358188" cy="334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6000" b="1" u="sng">
                <a:solidFill>
                  <a:srgbClr val="000000"/>
                </a:solidFill>
                <a:latin typeface="Cordia New" panose="020B0304020202020204" pitchFamily="34" charset="-34"/>
              </a:rPr>
              <a:t>มาตรา  83  </a:t>
            </a:r>
          </a:p>
          <a:p>
            <a:pPr eaLnBrk="1" hangingPunct="1"/>
            <a:r>
              <a:rPr lang="th-TH" altLang="th-TH" sz="4000" b="1">
                <a:solidFill>
                  <a:srgbClr val="000000"/>
                </a:solidFill>
                <a:latin typeface="Cordia New" panose="020B0304020202020204" pitchFamily="34" charset="-34"/>
              </a:rPr>
              <a:t>	</a:t>
            </a:r>
            <a:endParaRPr lang="th-TH" altLang="th-TH" sz="4400" b="1">
              <a:solidFill>
                <a:srgbClr val="376092"/>
              </a:solidFill>
              <a:latin typeface="Cordia New" panose="020B0304020202020204" pitchFamily="34" charset="-34"/>
            </a:endParaRPr>
          </a:p>
          <a:p>
            <a:pPr eaLnBrk="1" hangingPunct="1"/>
            <a:endParaRPr lang="th-TH" altLang="th-TH" sz="1500" b="1">
              <a:solidFill>
                <a:srgbClr val="000000"/>
              </a:solidFill>
              <a:latin typeface="Cordia New" panose="020B0304020202020204" pitchFamily="34" charset="-34"/>
            </a:endParaRPr>
          </a:p>
          <a:p>
            <a:pPr eaLnBrk="1" hangingPunct="1"/>
            <a:r>
              <a:rPr lang="th-TH" altLang="th-TH" sz="4400" b="1">
                <a:solidFill>
                  <a:srgbClr val="000000"/>
                </a:solidFill>
                <a:latin typeface="Cordia New" panose="020B0304020202020204" pitchFamily="34" charset="-34"/>
              </a:rPr>
              <a:t>	</a:t>
            </a:r>
            <a:r>
              <a:rPr lang="th-TH" altLang="th-TH" sz="4800" b="1">
                <a:solidFill>
                  <a:srgbClr val="000000"/>
                </a:solidFill>
                <a:latin typeface="Cordia New" panose="020B0304020202020204" pitchFamily="34" charset="-34"/>
              </a:rPr>
              <a:t>(9) ไม่ดูหมิ่น เหยียดหยาม กดขี่ หรือข่มเหงประชาชนผู้ติดต่อราชการ</a:t>
            </a:r>
            <a:r>
              <a:rPr lang="th-TH" altLang="th-TH" sz="4000" b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508871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1919288" y="765176"/>
            <a:ext cx="8470900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6000" b="1" u="sng">
                <a:solidFill>
                  <a:srgbClr val="10253F"/>
                </a:solidFill>
                <a:latin typeface="Cordia New" panose="020B0304020202020204" pitchFamily="34" charset="-34"/>
              </a:rPr>
              <a:t>มาตรา  85</a:t>
            </a:r>
            <a:r>
              <a:rPr lang="th-TH" altLang="th-TH" sz="6000" b="1">
                <a:solidFill>
                  <a:srgbClr val="10253F"/>
                </a:solidFill>
                <a:latin typeface="Cordia New" panose="020B0304020202020204" pitchFamily="34" charset="-34"/>
              </a:rPr>
              <a:t>   </a:t>
            </a:r>
          </a:p>
          <a:p>
            <a:pPr algn="thaiDist" eaLnBrk="1" hangingPunct="1"/>
            <a:r>
              <a:rPr lang="th-TH" altLang="th-TH" sz="44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  <a:r>
              <a:rPr lang="th-TH" altLang="th-TH" sz="4800" b="1">
                <a:solidFill>
                  <a:srgbClr val="10253F"/>
                </a:solidFill>
                <a:latin typeface="Cordia New" panose="020B0304020202020204" pitchFamily="34" charset="-34"/>
              </a:rPr>
              <a:t>การกระทำผิดวินัยในลักษณะดังต่อไปนี้เป็นความผิดวินัยอย่างร้ายแรง</a:t>
            </a:r>
          </a:p>
          <a:p>
            <a:pPr algn="thaiDist" eaLnBrk="1" hangingPunct="1"/>
            <a:r>
              <a:rPr lang="th-TH" altLang="th-TH" sz="4800" b="1">
                <a:solidFill>
                  <a:srgbClr val="10253F"/>
                </a:solidFill>
                <a:latin typeface="Cordia New" panose="020B0304020202020204" pitchFamily="34" charset="-34"/>
              </a:rPr>
              <a:t>	(1) ปฏิบัติหรือละเว้นการปฏิบัติหน้าที่ราชการโดยมิชอบเพื่อให้เกิดความเสียหายอย่างร้ายแรงแก่ ผู้หนึ่งผู้ใด หรือปฏิบัติหรือละเว้นการปฏิบัติหน้าที่ราชการโดยทุจริต</a:t>
            </a:r>
          </a:p>
          <a:p>
            <a:pPr eaLnBrk="1" hangingPunct="1"/>
            <a:r>
              <a:rPr lang="th-TH" altLang="th-TH" sz="44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110637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873250" y="1416050"/>
            <a:ext cx="8470900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6000" b="1" u="sng">
                <a:solidFill>
                  <a:srgbClr val="10253F"/>
                </a:solidFill>
                <a:latin typeface="Cordia New" panose="020B0304020202020204" pitchFamily="34" charset="-34"/>
              </a:rPr>
              <a:t>มาตรา  85</a:t>
            </a:r>
            <a:r>
              <a:rPr lang="th-TH" altLang="th-TH" sz="6000" b="1">
                <a:solidFill>
                  <a:srgbClr val="10253F"/>
                </a:solidFill>
                <a:latin typeface="Cordia New" panose="020B0304020202020204" pitchFamily="34" charset="-34"/>
              </a:rPr>
              <a:t>   </a:t>
            </a:r>
          </a:p>
          <a:p>
            <a:pPr eaLnBrk="1" hangingPunct="1"/>
            <a:r>
              <a:rPr lang="th-TH" altLang="th-TH" sz="48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  <a:endParaRPr lang="th-TH" altLang="th-TH" sz="1500" b="1">
              <a:solidFill>
                <a:srgbClr val="10253F"/>
              </a:solidFill>
              <a:latin typeface="Cordia New" panose="020B0304020202020204" pitchFamily="34" charset="-34"/>
            </a:endParaRPr>
          </a:p>
          <a:p>
            <a:pPr algn="thaiDist" eaLnBrk="1" hangingPunct="1"/>
            <a:r>
              <a:rPr lang="th-TH" altLang="th-TH" sz="37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  <a:r>
              <a:rPr lang="th-TH" altLang="th-TH" sz="4800" b="1">
                <a:solidFill>
                  <a:srgbClr val="10253F"/>
                </a:solidFill>
                <a:latin typeface="Cordia New" panose="020B0304020202020204" pitchFamily="34" charset="-34"/>
              </a:rPr>
              <a:t>(2) ละทิ้งหน้าที่ราชการโดยไม่มีเหตุผลอันสมควรเป็นเหตุให้เสียหายแก่ราชการอย่างร้ายแรง </a:t>
            </a:r>
            <a:r>
              <a:rPr lang="th-TH" altLang="th-TH" sz="44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974842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752600" y="781051"/>
            <a:ext cx="86233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6000" b="1" u="sng">
                <a:solidFill>
                  <a:srgbClr val="10253F"/>
                </a:solidFill>
                <a:latin typeface="Cordia New" panose="020B0304020202020204" pitchFamily="34" charset="-34"/>
              </a:rPr>
              <a:t>มาตรา  85</a:t>
            </a:r>
            <a:r>
              <a:rPr lang="th-TH" altLang="th-TH" sz="6000" b="1">
                <a:solidFill>
                  <a:srgbClr val="10253F"/>
                </a:solidFill>
                <a:latin typeface="Cordia New" panose="020B0304020202020204" pitchFamily="34" charset="-34"/>
              </a:rPr>
              <a:t>   </a:t>
            </a:r>
          </a:p>
          <a:p>
            <a:pPr eaLnBrk="1" hangingPunct="1"/>
            <a:r>
              <a:rPr lang="th-TH" altLang="th-TH" sz="48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  <a:r>
              <a:rPr lang="th-TH" altLang="th-TH" sz="15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</a:p>
          <a:p>
            <a:pPr algn="thaiDist" eaLnBrk="1" hangingPunct="1"/>
            <a:r>
              <a:rPr lang="th-TH" altLang="th-TH" sz="44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  <a:r>
              <a:rPr lang="th-TH" altLang="th-TH" sz="4800" b="1">
                <a:solidFill>
                  <a:srgbClr val="10253F"/>
                </a:solidFill>
                <a:latin typeface="Cordia New" panose="020B0304020202020204" pitchFamily="34" charset="-34"/>
              </a:rPr>
              <a:t>(3) ละทิ้งหน้าที่ราชการติดต่อในคราวเดียวกันเป็นเวลาเกินกว่าสิบห้าวันโดยไม่มีเหตุผลอันสมควร  หรือโดยมีพฤติการณ์อันแสดงถึงความจงใจไม่ปฏิบัติตามระเบียบของทางราชการ</a:t>
            </a:r>
            <a:r>
              <a:rPr lang="th-TH" altLang="th-TH" sz="44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804489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1905000" y="838200"/>
            <a:ext cx="8358188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6000" b="1" u="sng">
                <a:solidFill>
                  <a:srgbClr val="10253F"/>
                </a:solidFill>
                <a:latin typeface="Cordia New" panose="020B0304020202020204" pitchFamily="34" charset="-34"/>
              </a:rPr>
              <a:t>มาตรา  85</a:t>
            </a:r>
            <a:r>
              <a:rPr lang="th-TH" altLang="th-TH" sz="6000" b="1">
                <a:solidFill>
                  <a:srgbClr val="10253F"/>
                </a:solidFill>
                <a:latin typeface="Cordia New" panose="020B0304020202020204" pitchFamily="34" charset="-34"/>
              </a:rPr>
              <a:t>   </a:t>
            </a:r>
          </a:p>
          <a:p>
            <a:pPr eaLnBrk="1" hangingPunct="1"/>
            <a:r>
              <a:rPr lang="th-TH" altLang="th-TH" sz="48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  <a:endParaRPr lang="th-TH" altLang="th-TH" sz="1500" b="1">
              <a:solidFill>
                <a:srgbClr val="10253F"/>
              </a:solidFill>
              <a:latin typeface="Cordia New" panose="020B0304020202020204" pitchFamily="34" charset="-34"/>
            </a:endParaRPr>
          </a:p>
          <a:p>
            <a:pPr eaLnBrk="1" hangingPunct="1"/>
            <a:r>
              <a:rPr lang="th-TH" altLang="th-TH" sz="37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  <a:r>
              <a:rPr lang="th-TH" altLang="th-TH" sz="4800" b="1">
                <a:solidFill>
                  <a:srgbClr val="10253F"/>
                </a:solidFill>
                <a:latin typeface="Cordia New" panose="020B0304020202020204" pitchFamily="34" charset="-34"/>
              </a:rPr>
              <a:t>(4) กระทำการอันได้ชื่อว่าเป็นผู้ประพฤติชั่ว</a:t>
            </a:r>
          </a:p>
          <a:p>
            <a:pPr eaLnBrk="1" hangingPunct="1"/>
            <a:r>
              <a:rPr lang="th-TH" altLang="th-TH" sz="4800" b="1">
                <a:solidFill>
                  <a:srgbClr val="10253F"/>
                </a:solidFill>
                <a:latin typeface="Cordia New" panose="020B0304020202020204" pitchFamily="34" charset="-34"/>
              </a:rPr>
              <a:t>อย่างร้ายแรง</a:t>
            </a:r>
            <a:r>
              <a:rPr lang="th-TH" altLang="th-TH" sz="44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</a:p>
          <a:p>
            <a:pPr eaLnBrk="1" hangingPunct="1"/>
            <a:r>
              <a:rPr lang="th-TH" altLang="th-TH" sz="4400" b="1">
                <a:solidFill>
                  <a:srgbClr val="10253F"/>
                </a:solidFill>
                <a:latin typeface="Cordia New" panose="020B0304020202020204" pitchFamily="34" charset="-34"/>
              </a:rPr>
              <a:t>(เช่น เมาสุราแล้วทำลายทรัพย์สิน เล่นการพนัน ชู้สาว เสพยาเสพติด ขโมยของหลวงแม้ไม่ใช้แล้ว)</a:t>
            </a:r>
          </a:p>
        </p:txBody>
      </p:sp>
    </p:spTree>
    <p:extLst>
      <p:ext uri="{BB962C8B-B14F-4D97-AF65-F5344CB8AC3E}">
        <p14:creationId xmlns:p14="http://schemas.microsoft.com/office/powerpoint/2010/main" val="38452744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520700"/>
            <a:ext cx="7772400" cy="1828800"/>
          </a:xfrm>
        </p:spPr>
        <p:txBody>
          <a:bodyPr/>
          <a:lstStyle/>
          <a:p>
            <a:r>
              <a:rPr lang="th-TH" altLang="th-TH" b="1">
                <a:latin typeface="Times New Roman" panose="02020603050405020304" pitchFamily="18" charset="0"/>
              </a:rPr>
              <a:t>แนวทางการพิจารณาเรื่อง</a:t>
            </a:r>
            <a:br>
              <a:rPr lang="th-TH" altLang="th-TH" b="1">
                <a:latin typeface="Times New Roman" panose="02020603050405020304" pitchFamily="18" charset="0"/>
              </a:rPr>
            </a:br>
            <a:r>
              <a:rPr lang="th-TH" altLang="th-TH" b="1">
                <a:latin typeface="Times New Roman" panose="02020603050405020304" pitchFamily="18" charset="0"/>
              </a:rPr>
              <a:t>“ประพฤติชั่ว”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2855913"/>
            <a:ext cx="8229600" cy="3886200"/>
          </a:xfrm>
        </p:spPr>
        <p:txBody>
          <a:bodyPr/>
          <a:lstStyle/>
          <a:p>
            <a:pPr algn="thaiDist">
              <a:buClr>
                <a:srgbClr val="663300"/>
              </a:buClr>
              <a:buFontTx/>
              <a:buChar char="•"/>
            </a:pPr>
            <a:r>
              <a:rPr lang="th-TH" altLang="th-TH" sz="4400" b="1">
                <a:solidFill>
                  <a:srgbClr val="FF0000"/>
                </a:solidFill>
                <a:latin typeface="Times New Roman" panose="02020603050405020304" pitchFamily="18" charset="0"/>
                <a:cs typeface="Angsana New" panose="02020603050405020304" pitchFamily="18" charset="-34"/>
              </a:rPr>
              <a:t>  </a:t>
            </a:r>
            <a:r>
              <a:rPr lang="th-TH" altLang="th-TH" sz="4800" b="1">
                <a:latin typeface="Times New Roman" panose="02020603050405020304" pitchFamily="18" charset="0"/>
                <a:cs typeface="Angsana New" panose="02020603050405020304" pitchFamily="18" charset="-34"/>
              </a:rPr>
              <a:t>เป็นการกระทำที่ทำให้เสื่อมเสียเกียรติศักดิ์ของตำแหน่งหน้าที่ราชการ</a:t>
            </a:r>
          </a:p>
          <a:p>
            <a:pPr algn="l">
              <a:buClr>
                <a:srgbClr val="3366CC"/>
              </a:buClr>
              <a:buFontTx/>
              <a:buChar char="•"/>
            </a:pPr>
            <a:r>
              <a:rPr lang="th-TH" altLang="th-TH" sz="4800" b="1">
                <a:latin typeface="Times New Roman" panose="02020603050405020304" pitchFamily="18" charset="0"/>
                <a:cs typeface="Angsana New" panose="02020603050405020304" pitchFamily="18" charset="-34"/>
              </a:rPr>
              <a:t>  เป็นการกระทำที่สังคมรังเกียจ</a:t>
            </a:r>
          </a:p>
          <a:p>
            <a:pPr algn="l">
              <a:buClr>
                <a:srgbClr val="CC3300"/>
              </a:buClr>
              <a:buFontTx/>
              <a:buChar char="•"/>
            </a:pPr>
            <a:r>
              <a:rPr lang="th-TH" altLang="th-TH" sz="4800" b="1">
                <a:latin typeface="Times New Roman" panose="02020603050405020304" pitchFamily="18" charset="0"/>
                <a:cs typeface="Angsana New" panose="02020603050405020304" pitchFamily="18" charset="-34"/>
              </a:rPr>
              <a:t>  เป็นการกระทำโดยเจตนา</a:t>
            </a:r>
          </a:p>
        </p:txBody>
      </p:sp>
    </p:spTree>
    <p:extLst>
      <p:ext uri="{BB962C8B-B14F-4D97-AF65-F5344CB8AC3E}">
        <p14:creationId xmlns:p14="http://schemas.microsoft.com/office/powerpoint/2010/main" val="9356319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676401" y="1098551"/>
            <a:ext cx="884872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6000" b="1" u="sng">
                <a:solidFill>
                  <a:srgbClr val="10253F"/>
                </a:solidFill>
                <a:latin typeface="Cordia New" panose="020B0304020202020204" pitchFamily="34" charset="-34"/>
              </a:rPr>
              <a:t>มาตรา 85</a:t>
            </a:r>
            <a:r>
              <a:rPr lang="th-TH" altLang="th-TH" sz="6000" b="1">
                <a:solidFill>
                  <a:srgbClr val="10253F"/>
                </a:solidFill>
                <a:latin typeface="Cordia New" panose="020B0304020202020204" pitchFamily="34" charset="-34"/>
              </a:rPr>
              <a:t>    </a:t>
            </a:r>
          </a:p>
          <a:p>
            <a:pPr eaLnBrk="1" hangingPunct="1"/>
            <a:r>
              <a:rPr lang="th-TH" altLang="th-TH" sz="48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  <a:endParaRPr lang="th-TH" altLang="th-TH" sz="1500" b="1">
              <a:solidFill>
                <a:srgbClr val="10253F"/>
              </a:solidFill>
              <a:latin typeface="Cordia New" panose="020B0304020202020204" pitchFamily="34" charset="-34"/>
            </a:endParaRPr>
          </a:p>
          <a:p>
            <a:pPr eaLnBrk="1" hangingPunct="1"/>
            <a:r>
              <a:rPr lang="th-TH" altLang="th-TH" sz="44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  <a:r>
              <a:rPr lang="th-TH" altLang="th-TH" sz="4800" b="1">
                <a:solidFill>
                  <a:srgbClr val="10253F"/>
                </a:solidFill>
                <a:latin typeface="Cordia New" panose="020B0304020202020204" pitchFamily="34" charset="-34"/>
              </a:rPr>
              <a:t>(5) ดูหมิ่น เหยียดหยาม กดขี่ ข่มเหง หรือทำร้ายประชาชนผู้ติดต่อราชการอย่างร้ายแรง</a:t>
            </a:r>
          </a:p>
          <a:p>
            <a:pPr eaLnBrk="1" hangingPunct="1"/>
            <a:r>
              <a:rPr lang="th-TH" altLang="th-TH" sz="44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233049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992314" y="1484314"/>
            <a:ext cx="8358187" cy="455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>
              <a:defRPr/>
            </a:pPr>
            <a:r>
              <a:rPr lang="th-TH" altLang="th-TH" sz="5400" b="1" dirty="0">
                <a:solidFill>
                  <a:srgbClr val="000000"/>
                </a:solidFill>
                <a:latin typeface="Cordia New" pitchFamily="34" charset="-34"/>
              </a:rPr>
              <a:t>		</a:t>
            </a:r>
            <a:endParaRPr lang="th-TH" altLang="th-TH" sz="2400" b="1" dirty="0">
              <a:solidFill>
                <a:srgbClr val="000000"/>
              </a:solidFill>
              <a:latin typeface="Cordia New" pitchFamily="34" charset="-34"/>
            </a:endParaRPr>
          </a:p>
          <a:p>
            <a:pPr algn="thaiDist">
              <a:defRPr/>
            </a:pPr>
            <a:r>
              <a:rPr lang="th-TH" altLang="th-TH" sz="4400" b="1" dirty="0">
                <a:solidFill>
                  <a:srgbClr val="000000"/>
                </a:solidFill>
                <a:latin typeface="Cordia New" pitchFamily="34" charset="-34"/>
              </a:rPr>
              <a:t>	</a:t>
            </a:r>
            <a:r>
              <a:rPr lang="th-TH" altLang="th-TH" sz="4800" b="1" dirty="0">
                <a:latin typeface="Cordia New" pitchFamily="34" charset="-34"/>
                <a:cs typeface="+mj-cs"/>
              </a:rPr>
              <a:t>(6) กระทำความผิดอาญาจนได้รับโทษจำคุกหรือโทษที่หนักกว่าจำคุกโดยคำพิพากษาถึงที่สุด เว้นแต่เป็นโทษสำหรับความผิดที่ได้กระทำโดยประมาทหรือความผิดลหุโทษ</a:t>
            </a:r>
          </a:p>
          <a:p>
            <a:pPr>
              <a:defRPr/>
            </a:pPr>
            <a:r>
              <a:rPr lang="th-TH" altLang="th-TH" sz="4400" b="1" dirty="0">
                <a:solidFill>
                  <a:srgbClr val="000000"/>
                </a:solidFill>
                <a:latin typeface="Cordia New" pitchFamily="34" charset="-34"/>
              </a:rPr>
              <a:t>	</a:t>
            </a:r>
          </a:p>
        </p:txBody>
      </p:sp>
      <p:sp>
        <p:nvSpPr>
          <p:cNvPr id="55299" name="Rectangle 2"/>
          <p:cNvSpPr>
            <a:spLocks noChangeArrowheads="1"/>
          </p:cNvSpPr>
          <p:nvPr/>
        </p:nvSpPr>
        <p:spPr bwMode="auto">
          <a:xfrm>
            <a:off x="2024064" y="481014"/>
            <a:ext cx="8072437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6000" b="1" u="sng">
                <a:solidFill>
                  <a:srgbClr val="10253F"/>
                </a:solidFill>
                <a:latin typeface="Cordia New" panose="020B0304020202020204" pitchFamily="34" charset="-34"/>
              </a:rPr>
              <a:t>มาตรา  85</a:t>
            </a:r>
            <a:r>
              <a:rPr lang="th-TH" altLang="th-TH" sz="6000" b="1">
                <a:solidFill>
                  <a:srgbClr val="10253F"/>
                </a:solidFill>
                <a:latin typeface="Cordia New" panose="020B0304020202020204" pitchFamily="34" charset="-34"/>
              </a:rPr>
              <a:t>   </a:t>
            </a:r>
          </a:p>
          <a:p>
            <a:pPr eaLnBrk="1" hangingPunct="1"/>
            <a:r>
              <a:rPr lang="th-TH" altLang="th-TH" sz="4800" b="1">
                <a:solidFill>
                  <a:srgbClr val="000000"/>
                </a:solidFill>
                <a:latin typeface="Cordia New" panose="020B0304020202020204" pitchFamily="34" charset="-34"/>
              </a:rPr>
              <a:t>	</a:t>
            </a:r>
            <a:endParaRPr lang="th-TH" altLang="th-TH" sz="4400" b="1">
              <a:solidFill>
                <a:srgbClr val="376092"/>
              </a:solidFill>
              <a:latin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52511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748259" y="634949"/>
            <a:ext cx="10515600" cy="132556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66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ความรู้ทั่วไปในเรื่องวินัย (ต่อ)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48259" y="3045288"/>
            <a:ext cx="2723418" cy="865279"/>
          </a:xfrm>
          <a:prstGeom prst="rect">
            <a:avLst/>
          </a:prstGeom>
          <a:ln w="5715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60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ภารกิจ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9372">
            <a:off x="4001496" y="2054062"/>
            <a:ext cx="2600665" cy="1300333"/>
          </a:xfrm>
          <a:prstGeom prst="rect">
            <a:avLst/>
          </a:prstGeom>
        </p:spPr>
      </p:pic>
      <p:pic>
        <p:nvPicPr>
          <p:cNvPr id="7" name="Picture 2" descr="http://www.easyvectors.com/assets/images/vectors/afbig/male-user-icon-clip-ar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933" y="3626865"/>
            <a:ext cx="1209328" cy="114664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://www.easyvectors.com/assets/images/vectors/afbig/female-user-icon-clip-art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7"/>
          <a:stretch>
            <a:fillRect/>
          </a:stretch>
        </p:blipFill>
        <p:spPr bwMode="auto">
          <a:xfrm>
            <a:off x="4461288" y="3888100"/>
            <a:ext cx="1195945" cy="114100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http://www.easyvectors.com/assets/images/vectors/afbig/male-user-icon-clip-art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71677" y="4368025"/>
            <a:ext cx="909741" cy="86258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http://www.easyvectors.com/assets/images/vectors/afbig/female-user-icon-clip-art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7"/>
          <a:stretch>
            <a:fillRect/>
          </a:stretch>
        </p:blipFill>
        <p:spPr bwMode="auto">
          <a:xfrm flipH="1">
            <a:off x="4159586" y="4979810"/>
            <a:ext cx="899674" cy="85834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06" y="4368025"/>
            <a:ext cx="2858016" cy="174755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2" name="Right Arrow 11"/>
          <p:cNvSpPr/>
          <p:nvPr/>
        </p:nvSpPr>
        <p:spPr>
          <a:xfrm>
            <a:off x="6071852" y="3221382"/>
            <a:ext cx="1708878" cy="1146643"/>
          </a:xfrm>
          <a:prstGeom prst="rightArrow">
            <a:avLst/>
          </a:prstGeom>
          <a:solidFill>
            <a:srgbClr val="92D05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9556" y="2796808"/>
            <a:ext cx="1462789" cy="286197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0725" y="3198409"/>
            <a:ext cx="1188831" cy="232597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1529" y="2631682"/>
            <a:ext cx="1462789" cy="2861979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8802923" y="5732191"/>
            <a:ext cx="2723418" cy="865279"/>
          </a:xfrm>
          <a:prstGeom prst="rect">
            <a:avLst/>
          </a:prstGeom>
          <a:ln w="5715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60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ประชาชน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754717" y="6044458"/>
            <a:ext cx="3699880" cy="1325563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6000" b="1" dirty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กรุงเทพมหานคร</a:t>
            </a:r>
          </a:p>
        </p:txBody>
      </p:sp>
    </p:spTree>
    <p:extLst>
      <p:ext uri="{BB962C8B-B14F-4D97-AF65-F5344CB8AC3E}">
        <p14:creationId xmlns:p14="http://schemas.microsoft.com/office/powerpoint/2010/main" val="394422457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811339" y="781050"/>
            <a:ext cx="8605837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6000" b="1" u="sng">
                <a:solidFill>
                  <a:srgbClr val="10253F"/>
                </a:solidFill>
                <a:latin typeface="Cordia New" panose="020B0304020202020204" pitchFamily="34" charset="-34"/>
              </a:rPr>
              <a:t>มาตรา  85</a:t>
            </a:r>
            <a:r>
              <a:rPr lang="th-TH" altLang="th-TH" sz="6000" b="1">
                <a:solidFill>
                  <a:srgbClr val="10253F"/>
                </a:solidFill>
                <a:latin typeface="Cordia New" panose="020B0304020202020204" pitchFamily="34" charset="-34"/>
              </a:rPr>
              <a:t>   </a:t>
            </a:r>
          </a:p>
          <a:p>
            <a:pPr eaLnBrk="1" hangingPunct="1"/>
            <a:r>
              <a:rPr lang="th-TH" altLang="th-TH" sz="48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</a:p>
          <a:p>
            <a:pPr algn="thaiDist" eaLnBrk="1" hangingPunct="1"/>
            <a:r>
              <a:rPr lang="th-TH" altLang="th-TH" sz="4400" b="1">
                <a:solidFill>
                  <a:srgbClr val="10253F"/>
                </a:solidFill>
                <a:latin typeface="Cordia New" panose="020B0304020202020204" pitchFamily="34" charset="-34"/>
              </a:rPr>
              <a:t>        </a:t>
            </a:r>
            <a:r>
              <a:rPr lang="th-TH" altLang="th-TH" sz="4800" b="1">
                <a:latin typeface="Cordia New" panose="020B0304020202020204" pitchFamily="34" charset="-34"/>
              </a:rPr>
              <a:t>(7) ละเว้นการกระทำหรือกระทำการใด ๆ อันเป็นการไม่ปฏิบัติตามมาตรา  82  หรือฝ่าฝืนข้อห้ามตามมาตรา  83  อันเป็นเหตุให้เสียหายแก่ราชการอย่างร้ายแรง</a:t>
            </a:r>
          </a:p>
          <a:p>
            <a:pPr eaLnBrk="1" hangingPunct="1"/>
            <a:r>
              <a:rPr lang="th-TH" altLang="th-TH" sz="4400" b="1">
                <a:solidFill>
                  <a:srgbClr val="10253F"/>
                </a:solidFill>
                <a:latin typeface="Cordia New" panose="020B0304020202020204" pitchFamily="34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644658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703388" y="565150"/>
            <a:ext cx="8964612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6000" b="1" u="sng">
                <a:solidFill>
                  <a:srgbClr val="10253F"/>
                </a:solidFill>
                <a:latin typeface="Cordia New" panose="020B0304020202020204" pitchFamily="34" charset="-34"/>
              </a:rPr>
              <a:t>มาตรา  85</a:t>
            </a:r>
            <a:r>
              <a:rPr lang="th-TH" altLang="th-TH" sz="6000" b="1">
                <a:solidFill>
                  <a:srgbClr val="10253F"/>
                </a:solidFill>
                <a:latin typeface="Cordia New" panose="020B0304020202020204" pitchFamily="34" charset="-34"/>
              </a:rPr>
              <a:t> </a:t>
            </a:r>
            <a:r>
              <a:rPr lang="th-TH" altLang="th-TH" sz="4800" b="1">
                <a:solidFill>
                  <a:srgbClr val="10253F"/>
                </a:solidFill>
                <a:latin typeface="Cordia New" panose="020B0304020202020204" pitchFamily="34" charset="-34"/>
              </a:rPr>
              <a:t>     </a:t>
            </a:r>
            <a:endParaRPr lang="th-TH" altLang="th-TH" sz="4400" b="1">
              <a:solidFill>
                <a:srgbClr val="376092"/>
              </a:solidFill>
              <a:latin typeface="Cordia New" panose="020B0304020202020204" pitchFamily="34" charset="-34"/>
            </a:endParaRPr>
          </a:p>
          <a:p>
            <a:pPr eaLnBrk="1" hangingPunct="1"/>
            <a:endParaRPr lang="th-TH" altLang="th-TH" sz="1500" b="1">
              <a:solidFill>
                <a:srgbClr val="10253F"/>
              </a:solidFill>
              <a:latin typeface="Cordia New" panose="020B0304020202020204" pitchFamily="34" charset="-34"/>
            </a:endParaRPr>
          </a:p>
          <a:p>
            <a:pPr eaLnBrk="1" hangingPunct="1"/>
            <a:endParaRPr lang="th-TH" altLang="th-TH" sz="1500" b="1">
              <a:solidFill>
                <a:srgbClr val="10253F"/>
              </a:solidFill>
              <a:latin typeface="Cordia New" panose="020B0304020202020204" pitchFamily="34" charset="-34"/>
            </a:endParaRPr>
          </a:p>
          <a:p>
            <a:pPr eaLnBrk="1" hangingPunct="1"/>
            <a:r>
              <a:rPr lang="th-TH" altLang="th-TH" sz="4400" b="1">
                <a:solidFill>
                  <a:srgbClr val="10253F"/>
                </a:solidFill>
                <a:latin typeface="Cordia New" panose="020B0304020202020204" pitchFamily="34" charset="-34"/>
              </a:rPr>
              <a:t>         </a:t>
            </a:r>
            <a:r>
              <a:rPr lang="th-TH" altLang="th-TH" sz="4800" b="1">
                <a:latin typeface="Cordia New" panose="020B0304020202020204" pitchFamily="34" charset="-34"/>
              </a:rPr>
              <a:t>(8) ละเว้นการกระทำหรือกระทำการใด ๆ อันเป็นการไม่ปฏิบัติตามมาตรา 80 วรรคสอง  และมาตรา 82 (11) หรือฝ่าฝืนข้อห้ามตามมาตรา 83 (10) ที่มีกฎ ก.พ. กำหนดให้เป็นความผิดวินัยอย่างร้ายแรง</a:t>
            </a:r>
          </a:p>
        </p:txBody>
      </p:sp>
    </p:spTree>
    <p:extLst>
      <p:ext uri="{BB962C8B-B14F-4D97-AF65-F5344CB8AC3E}">
        <p14:creationId xmlns:p14="http://schemas.microsoft.com/office/powerpoint/2010/main" val="7667288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-Point Star 4"/>
          <p:cNvSpPr/>
          <p:nvPr/>
        </p:nvSpPr>
        <p:spPr>
          <a:xfrm>
            <a:off x="1666875" y="1"/>
            <a:ext cx="4000500" cy="3000375"/>
          </a:xfrm>
          <a:prstGeom prst="star7">
            <a:avLst>
              <a:gd name="adj" fmla="val 30640"/>
              <a:gd name="hf" fmla="val 102572"/>
              <a:gd name="vf" fmla="val 105210"/>
            </a:avLst>
          </a:prstGeom>
          <a:solidFill>
            <a:srgbClr val="FFCC00"/>
          </a:solidFill>
          <a:ln>
            <a:solidFill>
              <a:srgbClr val="FFCC0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8526" y="2667000"/>
            <a:ext cx="7229475" cy="41910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th-TH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1.ละทิ้งหน้าที่        	2.ทอดทิ้งหน้าที่</a:t>
            </a:r>
          </a:p>
          <a:p>
            <a:pPr>
              <a:buNone/>
              <a:defRPr/>
            </a:pPr>
            <a:r>
              <a:rPr lang="th-TH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3.เสพสุรา             	4.ทุจริตการเงิน</a:t>
            </a:r>
          </a:p>
          <a:p>
            <a:pPr>
              <a:buNone/>
              <a:defRPr/>
            </a:pPr>
            <a:r>
              <a:rPr lang="th-TH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5.ทะเลาะวิวาท      	6.ทำร้ายร่างกาย</a:t>
            </a:r>
          </a:p>
          <a:p>
            <a:pPr>
              <a:buNone/>
              <a:defRPr/>
            </a:pPr>
            <a:r>
              <a:rPr lang="th-TH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7.ชู้สาว       		8.ขัดคำสั่ง ผบ.</a:t>
            </a:r>
          </a:p>
          <a:p>
            <a:pPr>
              <a:buNone/>
              <a:defRPr/>
            </a:pPr>
            <a:r>
              <a:rPr lang="th-TH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9.เล่นการพนัน      	10.รายงานเท็จ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3738563" y="1000125"/>
            <a:ext cx="7372350" cy="1143000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rtlCol="0">
            <a:normAutofit/>
          </a:bodyPr>
          <a:lstStyle/>
          <a:p>
            <a:pPr>
              <a:defRPr/>
            </a:pPr>
            <a:r>
              <a:rPr lang="th-TH" sz="72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ความผิดที่พบเสมอ</a:t>
            </a:r>
          </a:p>
        </p:txBody>
      </p:sp>
      <p:sp>
        <p:nvSpPr>
          <p:cNvPr id="19461" name="TextBox 5"/>
          <p:cNvSpPr txBox="1">
            <a:spLocks noChangeArrowheads="1"/>
          </p:cNvSpPr>
          <p:nvPr/>
        </p:nvSpPr>
        <p:spPr bwMode="auto">
          <a:xfrm rot="-493127">
            <a:off x="2765425" y="1077914"/>
            <a:ext cx="3214688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altLang="th-TH" sz="8800" dirty="0"/>
              <a:t> </a:t>
            </a:r>
            <a:r>
              <a:rPr lang="en-US" altLang="th-TH" sz="11500" dirty="0">
                <a:latin typeface="LilyUPC" panose="020B0604020202020204" pitchFamily="34" charset="-34"/>
                <a:cs typeface="LilyUPC" panose="020B0604020202020204" pitchFamily="34" charset="-34"/>
              </a:rPr>
              <a:t>TOP</a:t>
            </a:r>
            <a:endParaRPr lang="th-TH" altLang="th-TH" sz="11500" dirty="0"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19462" name="TextBox 7"/>
          <p:cNvSpPr txBox="1">
            <a:spLocks noChangeArrowheads="1"/>
          </p:cNvSpPr>
          <p:nvPr/>
        </p:nvSpPr>
        <p:spPr bwMode="auto">
          <a:xfrm>
            <a:off x="2089151" y="-214313"/>
            <a:ext cx="2149475" cy="2646363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h-TH" sz="16600" dirty="0">
                <a:solidFill>
                  <a:srgbClr val="FF0000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10</a:t>
            </a:r>
            <a:endParaRPr lang="th-TH" altLang="th-TH" sz="16600" dirty="0">
              <a:solidFill>
                <a:srgbClr val="FF0000"/>
              </a:solidFill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89797500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9619" y="2415222"/>
            <a:ext cx="822693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๓. การอุทธรณ์ และการร้องทุกข์</a:t>
            </a:r>
            <a:endParaRPr lang="th-TH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3935800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5"/>
          <p:cNvSpPr txBox="1">
            <a:spLocks noChangeArrowheads="1"/>
          </p:cNvSpPr>
          <p:nvPr/>
        </p:nvSpPr>
        <p:spPr bwMode="auto">
          <a:xfrm>
            <a:off x="1666876" y="3000376"/>
            <a:ext cx="8786813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9906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marL="685800" indent="-685800" eaLnBrk="1" hangingPunct="1">
              <a:buFont typeface="Arial" pitchFamily="34" charset="0"/>
              <a:buChar char="•"/>
              <a:defRPr/>
            </a:pPr>
            <a:r>
              <a:rPr lang="th-TH" sz="4800" b="1" dirty="0">
                <a:cs typeface="+mj-cs"/>
              </a:rPr>
              <a:t>ผู้ถูกสั่งลงโทษ หรือถูกสั่งให้ออกจากราชการ</a:t>
            </a:r>
          </a:p>
          <a:p>
            <a:pPr marL="685800" indent="-685800" eaLnBrk="1" hangingPunct="1">
              <a:buFont typeface="Arial" pitchFamily="34" charset="0"/>
              <a:buChar char="•"/>
              <a:defRPr/>
            </a:pPr>
            <a:r>
              <a:rPr lang="th-TH" sz="4800" b="1" dirty="0">
                <a:cs typeface="+mj-cs"/>
              </a:rPr>
              <a:t>อุทธรณ์ต่อคณะกรรมการอุทธรณ์</a:t>
            </a:r>
          </a:p>
          <a:p>
            <a:pPr marL="685800" indent="-685800" eaLnBrk="1" hangingPunct="1">
              <a:buFont typeface="Arial" pitchFamily="34" charset="0"/>
              <a:buChar char="•"/>
              <a:defRPr/>
            </a:pPr>
            <a:r>
              <a:rPr lang="th-TH" sz="4800" b="1" dirty="0">
                <a:cs typeface="+mj-cs"/>
              </a:rPr>
              <a:t>ภายใน</a:t>
            </a:r>
            <a:r>
              <a:rPr lang="en-US" sz="4800" b="1" dirty="0">
                <a:cs typeface="+mj-cs"/>
              </a:rPr>
              <a:t> </a:t>
            </a:r>
            <a:r>
              <a:rPr lang="en-US" sz="4800" b="1" dirty="0">
                <a:latin typeface="Angsana New" pitchFamily="18" charset="-34"/>
                <a:cs typeface="+mj-cs"/>
              </a:rPr>
              <a:t>30</a:t>
            </a:r>
            <a:r>
              <a:rPr lang="en-US" sz="4800" b="1" dirty="0">
                <a:cs typeface="+mj-cs"/>
              </a:rPr>
              <a:t> </a:t>
            </a:r>
            <a:r>
              <a:rPr lang="th-TH" sz="4800" b="1" dirty="0">
                <a:cs typeface="+mj-cs"/>
              </a:rPr>
              <a:t>วัน นับแต่วันที่ทราบ หรือถือว่าทราบคำสั่ง (ข้อ </a:t>
            </a:r>
            <a:r>
              <a:rPr lang="en-US" sz="4800" b="1" dirty="0">
                <a:latin typeface="Angsana New" pitchFamily="18" charset="-34"/>
                <a:cs typeface="+mj-cs"/>
              </a:rPr>
              <a:t>86</a:t>
            </a:r>
            <a:r>
              <a:rPr lang="th-TH" sz="4800" b="1" dirty="0">
                <a:latin typeface="Angsana New" pitchFamily="18" charset="-34"/>
                <a:cs typeface="+mj-cs"/>
              </a:rPr>
              <a:t>)</a:t>
            </a:r>
            <a:endParaRPr lang="th-TH" sz="4400" b="1" dirty="0">
              <a:cs typeface="+mj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1" y="2786064"/>
            <a:ext cx="8215313" cy="158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2279650" y="714375"/>
            <a:ext cx="40259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533400" indent="-533400" algn="ctr">
              <a:spcBef>
                <a:spcPct val="50000"/>
              </a:spcBef>
              <a:defRPr/>
            </a:pPr>
            <a:r>
              <a:rPr lang="th-TH" sz="9600" b="1" dirty="0">
                <a:latin typeface="Cordia New" pitchFamily="34" charset="-34"/>
                <a:cs typeface="+mj-cs"/>
              </a:rPr>
              <a:t>การอุทธรณ์</a:t>
            </a:r>
          </a:p>
        </p:txBody>
      </p:sp>
      <p:pic>
        <p:nvPicPr>
          <p:cNvPr id="58373" name="Picture 6" descr="http://www.pattanakit.net/images/column_1223207036/judge_jody_listening__a_ha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814" y="142875"/>
            <a:ext cx="3214687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0023966"/>
      </p:ext>
    </p:extLst>
  </p:cSld>
  <p:clrMapOvr>
    <a:masterClrMapping/>
  </p:clrMapOvr>
  <p:transition spd="med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5"/>
          <p:cNvSpPr txBox="1">
            <a:spLocks noChangeArrowheads="1"/>
          </p:cNvSpPr>
          <p:nvPr/>
        </p:nvSpPr>
        <p:spPr bwMode="auto">
          <a:xfrm>
            <a:off x="2166938" y="285750"/>
            <a:ext cx="5422900" cy="15700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th-TH" sz="9600" b="1" dirty="0">
                <a:latin typeface="Cordia New" pitchFamily="34" charset="-34"/>
                <a:cs typeface="+mj-cs"/>
              </a:rPr>
              <a:t>การร้องทุกข์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1" y="2071689"/>
            <a:ext cx="8215313" cy="158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396" name="Picture 6" descr="http://muangphai.igetweb.com/webboard/cat_1100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838" y="152400"/>
            <a:ext cx="2519362" cy="239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814513" y="2333625"/>
            <a:ext cx="8786812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9906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marL="685800" indent="-685800" eaLnBrk="1" hangingPunct="1">
              <a:buFont typeface="Arial" pitchFamily="34" charset="0"/>
              <a:buChar char="•"/>
              <a:defRPr/>
            </a:pPr>
            <a:r>
              <a:rPr lang="th-TH" sz="4800" b="1" dirty="0">
                <a:cs typeface="+mj-cs"/>
              </a:rPr>
              <a:t>ลูกจ้างมีความคับข้องใจจากการปฏิบัติ        หรือไม่ปฏิบัติต่อตนของผู้บังคับบัญชา</a:t>
            </a:r>
          </a:p>
          <a:p>
            <a:pPr marL="685800" indent="-685800" eaLnBrk="1" hangingPunct="1">
              <a:buFont typeface="Arial" pitchFamily="34" charset="0"/>
              <a:buChar char="•"/>
              <a:defRPr/>
            </a:pPr>
            <a:r>
              <a:rPr lang="th-TH" sz="4800" b="1" dirty="0">
                <a:cs typeface="+mj-cs"/>
              </a:rPr>
              <a:t>ต้องเป็นกรณีที่ไม่อาจอุทธรณ์ได้</a:t>
            </a:r>
          </a:p>
          <a:p>
            <a:pPr marL="685800" indent="-685800" eaLnBrk="1" hangingPunct="1">
              <a:buFont typeface="Arial" pitchFamily="34" charset="0"/>
              <a:buChar char="•"/>
              <a:defRPr/>
            </a:pPr>
            <a:r>
              <a:rPr lang="th-TH" sz="4800" b="1" dirty="0">
                <a:cs typeface="+mj-cs"/>
              </a:rPr>
              <a:t>ลูกจ้างอาจใช้สิทธิขอปรึกษาหารือกับผู้บังคับบัญชาก่อนได้ เมื่อไม่พอใจก็ร้องทุกข์ได้ </a:t>
            </a:r>
            <a:endParaRPr lang="th-TH" sz="44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9648087"/>
      </p:ext>
    </p:extLst>
  </p:cSld>
  <p:clrMapOvr>
    <a:masterClrMapping/>
  </p:clrMapOvr>
  <p:transition spd="med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5"/>
          <p:cNvSpPr txBox="1">
            <a:spLocks noChangeArrowheads="1"/>
          </p:cNvSpPr>
          <p:nvPr/>
        </p:nvSpPr>
        <p:spPr bwMode="auto">
          <a:xfrm>
            <a:off x="2166938" y="290514"/>
            <a:ext cx="5422900" cy="15700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th-TH" sz="9600" b="1" dirty="0">
                <a:latin typeface="Cordia New" pitchFamily="34" charset="-34"/>
                <a:cs typeface="+mj-cs"/>
              </a:rPr>
              <a:t>การร้องทุกข์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1" y="2071689"/>
            <a:ext cx="8215313" cy="158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420" name="Picture 6" descr="http://muangphai.igetweb.com/webboard/cat_1100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838" y="152400"/>
            <a:ext cx="2519362" cy="239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801813" y="2333625"/>
            <a:ext cx="8786812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990600" indent="-5334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marL="685800" indent="-685800" eaLnBrk="1" hangingPunct="1">
              <a:buFont typeface="Arial" pitchFamily="34" charset="0"/>
              <a:buChar char="•"/>
              <a:defRPr/>
            </a:pPr>
            <a:r>
              <a:rPr lang="th-TH" sz="4800" b="1" dirty="0">
                <a:latin typeface="Angsana New" pitchFamily="18" charset="-34"/>
              </a:rPr>
              <a:t>ร้องทุกข์ต่อใคร</a:t>
            </a:r>
          </a:p>
          <a:p>
            <a:pPr marL="914400" indent="-914400" eaLnBrk="1" hangingPunct="1">
              <a:buFont typeface="+mj-lt"/>
              <a:buAutoNum type="arabicPeriod"/>
              <a:defRPr/>
            </a:pPr>
            <a:r>
              <a:rPr lang="th-TH" sz="4800" b="1" dirty="0">
                <a:latin typeface="Angsana New" pitchFamily="18" charset="-34"/>
              </a:rPr>
              <a:t>ผู้บังคับบัญชาเหนือชั้นเหนือขึ้นไปตามลำดับ</a:t>
            </a:r>
          </a:p>
          <a:p>
            <a:pPr marL="914400" indent="-914400" eaLnBrk="1" hangingPunct="1">
              <a:buFont typeface="+mj-lt"/>
              <a:buAutoNum type="arabicPeriod"/>
              <a:defRPr/>
            </a:pPr>
            <a:r>
              <a:rPr lang="th-TH" sz="4800" b="1" dirty="0">
                <a:latin typeface="Angsana New" pitchFamily="18" charset="-34"/>
              </a:rPr>
              <a:t>ถ้าเหตุจากการร้องทุกข์เกิดจากหัวหน้าหน่วยงาน หรือ ป</a:t>
            </a:r>
            <a:r>
              <a:rPr lang="en-US" sz="4800" b="1" dirty="0">
                <a:latin typeface="Angsana New" pitchFamily="18" charset="-34"/>
              </a:rPr>
              <a:t>.</a:t>
            </a:r>
            <a:r>
              <a:rPr lang="th-TH" sz="4800" b="1" dirty="0" err="1">
                <a:latin typeface="Angsana New" pitchFamily="18" charset="-34"/>
              </a:rPr>
              <a:t>กทม</a:t>
            </a:r>
            <a:r>
              <a:rPr lang="en-US" sz="4800" b="1" dirty="0">
                <a:latin typeface="Angsana New" pitchFamily="18" charset="-34"/>
              </a:rPr>
              <a:t>. </a:t>
            </a:r>
            <a:r>
              <a:rPr lang="th-TH" sz="4800" b="1" dirty="0">
                <a:latin typeface="Angsana New" pitchFamily="18" charset="-34"/>
              </a:rPr>
              <a:t>ต้องร้องทุกข์ต่อคณะกรรมการวินิจฉัยร้องทุกข์ (ข้อ </a:t>
            </a:r>
            <a:r>
              <a:rPr lang="en-US" sz="4800" b="1" dirty="0">
                <a:latin typeface="Angsana New" pitchFamily="18" charset="-34"/>
              </a:rPr>
              <a:t>103 – 132</a:t>
            </a:r>
            <a:r>
              <a:rPr lang="th-TH" sz="4800" b="1" dirty="0">
                <a:latin typeface="Angsana New" pitchFamily="18" charset="-3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44052304"/>
      </p:ext>
    </p:extLst>
  </p:cSld>
  <p:clrMapOvr>
    <a:masterClrMapping/>
  </p:clrMapOvr>
  <p:transition spd="med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5" descr="http://www.oknation.net/blog/home/blog_data/205/36205/images/Bangkok/Bangkok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103092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7" name="Title 1"/>
          <p:cNvSpPr>
            <a:spLocks noGrp="1"/>
          </p:cNvSpPr>
          <p:nvPr>
            <p:ph type="title"/>
          </p:nvPr>
        </p:nvSpPr>
        <p:spPr>
          <a:xfrm>
            <a:off x="2595564" y="1714501"/>
            <a:ext cx="6072187" cy="2500313"/>
          </a:xfrm>
        </p:spPr>
        <p:txBody>
          <a:bodyPr/>
          <a:lstStyle/>
          <a:p>
            <a:pPr algn="l" eaLnBrk="1" hangingPunct="1"/>
            <a:r>
              <a:rPr lang="th-TH" altLang="th-TH" sz="8800" b="1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th-TH" altLang="th-TH" sz="16600" b="1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th-TH" altLang="th-TH" sz="16600" b="1">
                <a:solidFill>
                  <a:srgbClr val="FFC000"/>
                </a:solidFill>
                <a:latin typeface="TH SarabunIT๙" pitchFamily="34" charset="-34"/>
              </a:rPr>
              <a:t>สวัสดี</a:t>
            </a:r>
          </a:p>
        </p:txBody>
      </p:sp>
    </p:spTree>
    <p:extLst>
      <p:ext uri="{BB962C8B-B14F-4D97-AF65-F5344CB8AC3E}">
        <p14:creationId xmlns:p14="http://schemas.microsoft.com/office/powerpoint/2010/main" val="234916565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asyvectors.com/assets/images/vectors/afbig/male-user-icon-clip-ar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262" y="1606020"/>
            <a:ext cx="2660835" cy="2522912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http://www.easyvectors.com/assets/images/vectors/afbig/female-user-icon-clip-art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7"/>
          <a:stretch>
            <a:fillRect/>
          </a:stretch>
        </p:blipFill>
        <p:spPr bwMode="auto">
          <a:xfrm>
            <a:off x="1658487" y="2608536"/>
            <a:ext cx="2631389" cy="251051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http://www.easyvectors.com/assets/images/vectors/afbig/male-user-icon-clip-ar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1887" y="3447974"/>
            <a:ext cx="2001666" cy="1897911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://www.easyvectors.com/assets/images/vectors/afbig/female-user-icon-clip-art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7"/>
          <a:stretch>
            <a:fillRect/>
          </a:stretch>
        </p:blipFill>
        <p:spPr bwMode="auto">
          <a:xfrm flipH="1">
            <a:off x="2814013" y="3578049"/>
            <a:ext cx="1979516" cy="1888584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48259" y="634949"/>
            <a:ext cx="10515600" cy="132556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66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ความรู้ทั่วไปในเรื่องวินัย (ต่อ)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01887" y="5637859"/>
            <a:ext cx="10515600" cy="132556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66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ข้าราชการ</a:t>
            </a:r>
            <a:r>
              <a:rPr lang="en-US" sz="66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//</a:t>
            </a:r>
            <a:r>
              <a:rPr lang="th-TH" sz="66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ลูกจ้าง </a:t>
            </a:r>
          </a:p>
        </p:txBody>
      </p:sp>
      <p:sp>
        <p:nvSpPr>
          <p:cNvPr id="12" name="Rectangle 11"/>
          <p:cNvSpPr/>
          <p:nvPr/>
        </p:nvSpPr>
        <p:spPr>
          <a:xfrm rot="20227821">
            <a:off x="4954765" y="2900394"/>
            <a:ext cx="3182905" cy="2457072"/>
          </a:xfrm>
          <a:prstGeom prst="rect">
            <a:avLst/>
          </a:prstGeom>
          <a:solidFill>
            <a:srgbClr val="002A00"/>
          </a:solidFill>
          <a:ln w="1270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3600" b="1" dirty="0">
              <a:solidFill>
                <a:srgbClr val="FFFFFF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800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การบริหารทรัพยากรบุคคล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988328" y="3863792"/>
            <a:ext cx="2463384" cy="2262299"/>
          </a:xfrm>
          <a:prstGeom prst="rect">
            <a:avLst/>
          </a:prstGeom>
          <a:solidFill>
            <a:srgbClr val="002A00"/>
          </a:solidFill>
          <a:ln w="127000">
            <a:solidFill>
              <a:srgbClr val="7A5D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3600" b="1" dirty="0">
              <a:solidFill>
                <a:srgbClr val="FFFFFF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“กฎเกณฑ์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กติกา”</a:t>
            </a:r>
          </a:p>
        </p:txBody>
      </p:sp>
      <p:cxnSp>
        <p:nvCxnSpPr>
          <p:cNvPr id="15" name="Elbow Connector 14"/>
          <p:cNvCxnSpPr>
            <a:stCxn id="12" idx="3"/>
            <a:endCxn id="13" idx="0"/>
          </p:cNvCxnSpPr>
          <p:nvPr/>
        </p:nvCxnSpPr>
        <p:spPr>
          <a:xfrm>
            <a:off x="8012568" y="3510434"/>
            <a:ext cx="2207452" cy="353358"/>
          </a:xfrm>
          <a:prstGeom prst="bentConnector2">
            <a:avLst/>
          </a:prstGeom>
          <a:ln w="104775" cmpd="sng">
            <a:solidFill>
              <a:schemeClr val="tx1"/>
            </a:solidFill>
            <a:tailEnd type="triangle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586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48259" y="634949"/>
            <a:ext cx="10515600" cy="132556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66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ความรู้ทั่วไปในเรื่องวินัย(ต่อ)</a:t>
            </a:r>
          </a:p>
        </p:txBody>
      </p:sp>
      <p:sp>
        <p:nvSpPr>
          <p:cNvPr id="3" name="Rectangle 2"/>
          <p:cNvSpPr/>
          <p:nvPr/>
        </p:nvSpPr>
        <p:spPr>
          <a:xfrm>
            <a:off x="2727436" y="2931486"/>
            <a:ext cx="8724276" cy="3530184"/>
          </a:xfrm>
          <a:prstGeom prst="rect">
            <a:avLst/>
          </a:prstGeom>
          <a:solidFill>
            <a:srgbClr val="002A00"/>
          </a:solidFill>
          <a:ln w="127000">
            <a:solidFill>
              <a:srgbClr val="7A5D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3600" b="1" dirty="0">
              <a:solidFill>
                <a:srgbClr val="FFFFFF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400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6000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ข้อบังคับกรุงเทพมหานคร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6000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ว่าด้วยการบริหารทรัพยากรบุคคลของลูกจ้างกรุงเทพมหานคร  พ.ศ. ๒๕๖๒</a:t>
            </a:r>
          </a:p>
        </p:txBody>
      </p:sp>
      <p:sp>
        <p:nvSpPr>
          <p:cNvPr id="4" name="Rectangle 3"/>
          <p:cNvSpPr/>
          <p:nvPr/>
        </p:nvSpPr>
        <p:spPr>
          <a:xfrm>
            <a:off x="264052" y="1800336"/>
            <a:ext cx="2463384" cy="2262299"/>
          </a:xfrm>
          <a:prstGeom prst="rect">
            <a:avLst/>
          </a:prstGeom>
          <a:solidFill>
            <a:srgbClr val="002A00"/>
          </a:solidFill>
          <a:ln w="127000">
            <a:solidFill>
              <a:srgbClr val="7A5D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3600" b="1" dirty="0">
              <a:solidFill>
                <a:srgbClr val="FFFFFF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“กฎเกณฑ์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กติกา”</a:t>
            </a:r>
          </a:p>
        </p:txBody>
      </p:sp>
      <p:cxnSp>
        <p:nvCxnSpPr>
          <p:cNvPr id="6" name="Elbow Connector 5"/>
          <p:cNvCxnSpPr>
            <a:stCxn id="4" idx="0"/>
            <a:endCxn id="3" idx="0"/>
          </p:cNvCxnSpPr>
          <p:nvPr/>
        </p:nvCxnSpPr>
        <p:spPr>
          <a:xfrm rot="16200000" flipH="1">
            <a:off x="3727084" y="-431004"/>
            <a:ext cx="1131150" cy="5593830"/>
          </a:xfrm>
          <a:prstGeom prst="bentConnector3">
            <a:avLst>
              <a:gd name="adj1" fmla="val -20210"/>
            </a:avLst>
          </a:prstGeom>
          <a:ln w="762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95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48259" y="634949"/>
            <a:ext cx="10515600" cy="132556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66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ความรู้ทั่วไปในเรื่องวินัย(ต่อ)</a:t>
            </a:r>
          </a:p>
        </p:txBody>
      </p:sp>
      <p:sp>
        <p:nvSpPr>
          <p:cNvPr id="3" name="Rectangle 2"/>
          <p:cNvSpPr/>
          <p:nvPr/>
        </p:nvSpPr>
        <p:spPr>
          <a:xfrm>
            <a:off x="3477717" y="1759760"/>
            <a:ext cx="5936106" cy="1532196"/>
          </a:xfrm>
          <a:prstGeom prst="rect">
            <a:avLst/>
          </a:prstGeom>
          <a:solidFill>
            <a:srgbClr val="002A00"/>
          </a:solidFill>
          <a:ln w="127000">
            <a:solidFill>
              <a:srgbClr val="7A5D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b="1" dirty="0">
              <a:solidFill>
                <a:srgbClr val="FFFFFF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4800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ข้อบังคับลูกจ้างฯ พ.ศ. ๒๕๖๒</a:t>
            </a:r>
          </a:p>
        </p:txBody>
      </p:sp>
      <p:sp>
        <p:nvSpPr>
          <p:cNvPr id="4" name="Rectangle 3"/>
          <p:cNvSpPr/>
          <p:nvPr/>
        </p:nvSpPr>
        <p:spPr>
          <a:xfrm>
            <a:off x="285434" y="3665908"/>
            <a:ext cx="2698231" cy="1132824"/>
          </a:xfrm>
          <a:prstGeom prst="rect">
            <a:avLst/>
          </a:prstGeom>
          <a:solidFill>
            <a:srgbClr val="002A00"/>
          </a:solidFill>
          <a:ln w="127000">
            <a:solidFill>
              <a:srgbClr val="7A5D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400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 ผิดวินัยหรือไม่</a:t>
            </a:r>
            <a:r>
              <a:rPr lang="en-US" sz="4400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?</a:t>
            </a:r>
            <a:endParaRPr lang="th-TH" sz="7200" b="1" dirty="0">
              <a:solidFill>
                <a:srgbClr val="FFFF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85247" y="3665908"/>
            <a:ext cx="1974563" cy="1132824"/>
          </a:xfrm>
          <a:prstGeom prst="rect">
            <a:avLst/>
          </a:prstGeom>
          <a:solidFill>
            <a:srgbClr val="002A00"/>
          </a:solidFill>
          <a:ln w="127000">
            <a:solidFill>
              <a:srgbClr val="7A5D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400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ดำเนินการอย่างไร</a:t>
            </a:r>
            <a:r>
              <a:rPr lang="en-US" sz="4400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?</a:t>
            </a:r>
            <a:endParaRPr lang="th-TH" sz="7200" b="1" dirty="0">
              <a:solidFill>
                <a:srgbClr val="FFFF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7" name="Elbow Connector 6"/>
          <p:cNvCxnSpPr>
            <a:stCxn id="3" idx="1"/>
            <a:endCxn id="4" idx="0"/>
          </p:cNvCxnSpPr>
          <p:nvPr/>
        </p:nvCxnSpPr>
        <p:spPr>
          <a:xfrm rot="10800000" flipV="1">
            <a:off x="1634551" y="2525858"/>
            <a:ext cx="1843167" cy="1140050"/>
          </a:xfrm>
          <a:prstGeom prst="bentConnector2">
            <a:avLst/>
          </a:prstGeom>
          <a:ln w="76200"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3" idx="3"/>
            <a:endCxn id="5" idx="0"/>
          </p:cNvCxnSpPr>
          <p:nvPr/>
        </p:nvCxnSpPr>
        <p:spPr>
          <a:xfrm>
            <a:off x="9413823" y="2525858"/>
            <a:ext cx="1558706" cy="1140050"/>
          </a:xfrm>
          <a:prstGeom prst="bentConnector2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286001" y="5172686"/>
            <a:ext cx="2871216" cy="1522567"/>
          </a:xfrm>
          <a:prstGeom prst="rect">
            <a:avLst/>
          </a:prstGeom>
          <a:solidFill>
            <a:srgbClr val="002A00"/>
          </a:solidFill>
          <a:ln w="127000">
            <a:solidFill>
              <a:srgbClr val="7A5D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400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ข้อกำหนดวินัย/ฐานความผิดวินัย</a:t>
            </a:r>
            <a:endParaRPr lang="th-TH" sz="7200" b="1" dirty="0">
              <a:solidFill>
                <a:srgbClr val="FFFF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20" name="Elbow Connector 19"/>
          <p:cNvCxnSpPr>
            <a:stCxn id="4" idx="2"/>
            <a:endCxn id="13" idx="1"/>
          </p:cNvCxnSpPr>
          <p:nvPr/>
        </p:nvCxnSpPr>
        <p:spPr>
          <a:xfrm rot="16200000" flipH="1">
            <a:off x="1392656" y="5040625"/>
            <a:ext cx="1135238" cy="651451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8040020" y="5405300"/>
            <a:ext cx="2374383" cy="1057338"/>
          </a:xfrm>
          <a:prstGeom prst="rect">
            <a:avLst/>
          </a:prstGeom>
          <a:solidFill>
            <a:srgbClr val="002A00"/>
          </a:solidFill>
          <a:ln w="127000">
            <a:solidFill>
              <a:srgbClr val="7A5D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400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โทษทางวินัย</a:t>
            </a:r>
            <a:endParaRPr lang="th-TH" sz="7200" b="1" dirty="0">
              <a:solidFill>
                <a:srgbClr val="FFFF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30" name="Elbow Connector 29"/>
          <p:cNvCxnSpPr>
            <a:stCxn id="5" idx="2"/>
            <a:endCxn id="22" idx="3"/>
          </p:cNvCxnSpPr>
          <p:nvPr/>
        </p:nvCxnSpPr>
        <p:spPr>
          <a:xfrm rot="5400000">
            <a:off x="10125848" y="5087287"/>
            <a:ext cx="1135237" cy="558126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3" idx="3"/>
          </p:cNvCxnSpPr>
          <p:nvPr/>
        </p:nvCxnSpPr>
        <p:spPr>
          <a:xfrm flipV="1">
            <a:off x="5157217" y="5933968"/>
            <a:ext cx="1685145" cy="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http://www.easyvectors.com/assets/images/vectors/afbig/male-user-icon-clip-ar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823" y="5172686"/>
            <a:ext cx="1589250" cy="1462439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0054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7933" y="830369"/>
            <a:ext cx="5936106" cy="1532196"/>
          </a:xfrm>
          <a:prstGeom prst="rect">
            <a:avLst/>
          </a:prstGeom>
          <a:solidFill>
            <a:srgbClr val="002A00"/>
          </a:solidFill>
          <a:ln w="127000">
            <a:solidFill>
              <a:srgbClr val="7A5D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b="1" dirty="0">
              <a:solidFill>
                <a:srgbClr val="FFFFFF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4800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ข้อบังคับลูกจ้างฯ พ.ศ. ๒๕๖๒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422816" y="2604098"/>
            <a:ext cx="10515600" cy="435133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th-TH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ข้อกำหนดวินัย/ฐานความผิดวินัย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 </a:t>
            </a: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ไม่ได้บัญญัติในข้อบังคับฯไว้โดยเฉพาะ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 </a:t>
            </a: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ให้นำกฎหมายว่าด้วยระเบียบข้าราชการ</a:t>
            </a:r>
            <a:r>
              <a:rPr lang="th-TH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พลเรือน</a:t>
            </a: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 มาใช้โดยอนุโลม</a:t>
            </a:r>
          </a:p>
          <a:p>
            <a:endParaRPr lang="th-TH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  <a:sym typeface="Wingdings" panose="05000000000000000000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78190" y="5814990"/>
            <a:ext cx="18138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ข้อ ๖๙</a:t>
            </a:r>
          </a:p>
        </p:txBody>
      </p:sp>
    </p:spTree>
    <p:extLst>
      <p:ext uri="{BB962C8B-B14F-4D97-AF65-F5344CB8AC3E}">
        <p14:creationId xmlns:p14="http://schemas.microsoft.com/office/powerpoint/2010/main" val="1052516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1828</Words>
  <Application>Microsoft Office PowerPoint</Application>
  <PresentationFormat>Widescreen</PresentationFormat>
  <Paragraphs>256</Paragraphs>
  <Slides>57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71" baseType="lpstr">
      <vt:lpstr>Angsana New</vt:lpstr>
      <vt:lpstr>Arial</vt:lpstr>
      <vt:lpstr>BrowalliaUPC</vt:lpstr>
      <vt:lpstr>Calibri</vt:lpstr>
      <vt:lpstr>Calibri Light</vt:lpstr>
      <vt:lpstr>Cordia New</vt:lpstr>
      <vt:lpstr>FreesiaUPC</vt:lpstr>
      <vt:lpstr>JasmineUPC</vt:lpstr>
      <vt:lpstr>LilyUPC</vt:lpstr>
      <vt:lpstr>TH SarabunIT๙</vt:lpstr>
      <vt:lpstr>TH SarabunPSK</vt:lpstr>
      <vt:lpstr>Times New Roman</vt:lpstr>
      <vt:lpstr>Wingdings</vt:lpstr>
      <vt:lpstr>Office Theme</vt:lpstr>
      <vt:lpstr>PowerPoint Presentation</vt:lpstr>
      <vt:lpstr>หัวข้อการบรรยาย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ข้อกำหนดวินัย/ฐานความผิดวินัย  มีไว้ทำไม?</vt:lpstr>
      <vt:lpstr>PowerPoint Presentation</vt:lpstr>
      <vt:lpstr>ข้อกำหนดวินัย/ฐานความผิดวินัย</vt:lpstr>
      <vt:lpstr>PowerPoint Presentation</vt:lpstr>
      <vt:lpstr>PowerPoint Presentation</vt:lpstr>
      <vt:lpstr>PowerPoint Presentation</vt:lpstr>
      <vt:lpstr>หน้าที่ราชการ  พิจารณาจาก</vt:lpstr>
      <vt:lpstr>PowerPoint Presentation</vt:lpstr>
      <vt:lpstr>PowerPoint Presentation</vt:lpstr>
      <vt:lpstr>PowerPoint Presentation</vt:lpstr>
      <vt:lpstr>องค์ประกอบ  มาตรา 82  (4)</vt:lpstr>
      <vt:lpstr>PowerPoint Presentation</vt:lpstr>
      <vt:lpstr>อุทิศเวลา หมายถึง นอกเวลาราชการด้วยในกรณีที่มีความจำเป็นเร่งด่วนต้องให้ลูกจ้างมาปฏิบัติราชการ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แนวทางการพิจารณาเรื่อง “ประพฤติชั่ว”</vt:lpstr>
      <vt:lpstr>PowerPoint Presentation</vt:lpstr>
      <vt:lpstr>PowerPoint Presentation</vt:lpstr>
      <vt:lpstr>PowerPoint Presentation</vt:lpstr>
      <vt:lpstr>PowerPoint Presentation</vt:lpstr>
      <vt:lpstr>ความผิดที่พบเสมอ</vt:lpstr>
      <vt:lpstr>PowerPoint Presentation</vt:lpstr>
      <vt:lpstr>PowerPoint Presentation</vt:lpstr>
      <vt:lpstr>PowerPoint Presentation</vt:lpstr>
      <vt:lpstr>PowerPoint Presentation</vt:lpstr>
      <vt:lpstr>  สวัสดี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arupong phetmanee</dc:creator>
  <cp:lastModifiedBy>New</cp:lastModifiedBy>
  <cp:revision>32</cp:revision>
  <dcterms:created xsi:type="dcterms:W3CDTF">2019-06-12T06:40:56Z</dcterms:created>
  <dcterms:modified xsi:type="dcterms:W3CDTF">2020-02-18T03:12:09Z</dcterms:modified>
</cp:coreProperties>
</file>