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4"/>
  </p:notesMasterIdLst>
  <p:handoutMasterIdLst>
    <p:handoutMasterId r:id="rId45"/>
  </p:handoutMasterIdLst>
  <p:sldIdLst>
    <p:sldId id="256" r:id="rId2"/>
    <p:sldId id="257" r:id="rId3"/>
    <p:sldId id="290" r:id="rId4"/>
    <p:sldId id="291" r:id="rId5"/>
    <p:sldId id="258" r:id="rId6"/>
    <p:sldId id="292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93" r:id="rId37"/>
    <p:sldId id="297" r:id="rId38"/>
    <p:sldId id="296" r:id="rId39"/>
    <p:sldId id="295" r:id="rId40"/>
    <p:sldId id="294" r:id="rId41"/>
    <p:sldId id="298" r:id="rId42"/>
    <p:sldId id="288" r:id="rId43"/>
  </p:sldIdLst>
  <p:sldSz cx="9144000" cy="6858000" type="screen4x3"/>
  <p:notesSz cx="6724650" cy="97742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ลักษณะสีปานกลาง 2 - เน้น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ลักษณะสีปานกลาง 1 - เน้น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ลักษณะสีปานกลาง 1 - เน้น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ลักษณะสีปานกลาง 2 - เน้น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ลักษณะชุดรูปแบบ 1 - เน้น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A107856-5554-42FB-B03E-39F5DBC370BA}" styleName="ลักษณะสีปานกลาง 4 - เน้น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40" autoAdjust="0"/>
  </p:normalViewPr>
  <p:slideViewPr>
    <p:cSldViewPr>
      <p:cViewPr>
        <p:scale>
          <a:sx n="60" d="100"/>
          <a:sy n="60" d="100"/>
        </p:scale>
        <p:origin x="-1554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88712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09079" y="0"/>
            <a:ext cx="2914015" cy="488712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fld id="{43DF352F-8CBD-463C-ACCE-CEC91E090DC7}" type="datetimeFigureOut">
              <a:rPr lang="th-TH" smtClean="0"/>
              <a:pPr/>
              <a:t>14/11/61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283829"/>
            <a:ext cx="2914015" cy="488712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09079" y="9283829"/>
            <a:ext cx="2914015" cy="488712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fld id="{5D6079BB-A6B7-4C9E-AF5F-B8008D105C6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534689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1F4F94-8137-413F-9EA7-C89F2656F47A}" type="datetimeFigureOut">
              <a:rPr lang="th-TH" smtClean="0"/>
              <a:t>14/11/61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43438"/>
            <a:ext cx="5378450" cy="4397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3700"/>
            <a:ext cx="29146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283700"/>
            <a:ext cx="29146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F6E59-775F-4E71-B62D-72E8431F7460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แทน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655D3AA-DC39-427E-AA32-27429627BA2B}" type="datetimeFigureOut">
              <a:rPr lang="th-TH" smtClean="0"/>
              <a:pPr/>
              <a:t>14/11/61</a:t>
            </a:fld>
            <a:endParaRPr lang="th-TH"/>
          </a:p>
        </p:txBody>
      </p:sp>
      <p:sp>
        <p:nvSpPr>
          <p:cNvPr id="17" name="ตัวแทน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แทน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107D45-CBA5-482C-9889-CDEB9B0CBB1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D3AA-DC39-427E-AA32-27429627BA2B}" type="datetimeFigureOut">
              <a:rPr lang="th-TH" smtClean="0"/>
              <a:pPr/>
              <a:t>14/11/61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07D45-CBA5-482C-9889-CDEB9B0CBB1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655D3AA-DC39-427E-AA32-27429627BA2B}" type="datetimeFigureOut">
              <a:rPr lang="th-TH" smtClean="0"/>
              <a:pPr/>
              <a:t>14/11/61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E107D45-CBA5-482C-9889-CDEB9B0CBB1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D3AA-DC39-427E-AA32-27429627BA2B}" type="datetimeFigureOut">
              <a:rPr lang="th-TH" smtClean="0"/>
              <a:pPr/>
              <a:t>14/11/61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107D45-CBA5-482C-9889-CDEB9B0CBB1D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แทน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แทน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D3AA-DC39-427E-AA32-27429627BA2B}" type="datetimeFigureOut">
              <a:rPr lang="th-TH" smtClean="0"/>
              <a:pPr/>
              <a:t>14/11/61</a:t>
            </a:fld>
            <a:endParaRPr lang="th-TH"/>
          </a:p>
        </p:txBody>
      </p:sp>
      <p:sp>
        <p:nvSpPr>
          <p:cNvPr id="13" name="ตัวแทน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E107D45-CBA5-482C-9889-CDEB9B0CBB1D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แทน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แทน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แทน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แทน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655D3AA-DC39-427E-AA32-27429627BA2B}" type="datetimeFigureOut">
              <a:rPr lang="th-TH" smtClean="0"/>
              <a:pPr/>
              <a:t>14/11/61</a:t>
            </a:fld>
            <a:endParaRPr lang="th-TH"/>
          </a:p>
        </p:txBody>
      </p:sp>
      <p:sp>
        <p:nvSpPr>
          <p:cNvPr id="10" name="ตัวแทน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E107D45-CBA5-482C-9889-CDEB9B0CBB1D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แทน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แทน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แทน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แทน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655D3AA-DC39-427E-AA32-27429627BA2B}" type="datetimeFigureOut">
              <a:rPr lang="th-TH" smtClean="0"/>
              <a:pPr/>
              <a:t>14/11/61</a:t>
            </a:fld>
            <a:endParaRPr lang="th-TH"/>
          </a:p>
        </p:txBody>
      </p:sp>
      <p:sp>
        <p:nvSpPr>
          <p:cNvPr id="12" name="ตัวแทน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E107D45-CBA5-482C-9889-CDEB9B0CBB1D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แทน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แทน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แทน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D3AA-DC39-427E-AA32-27429627BA2B}" type="datetimeFigureOut">
              <a:rPr lang="th-TH" smtClean="0"/>
              <a:pPr/>
              <a:t>14/11/61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107D45-CBA5-482C-9889-CDEB9B0CBB1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D3AA-DC39-427E-AA32-27429627BA2B}" type="datetimeFigureOut">
              <a:rPr lang="th-TH" smtClean="0"/>
              <a:pPr/>
              <a:t>14/11/61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107D45-CBA5-482C-9889-CDEB9B0CBB1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D3AA-DC39-427E-AA32-27429627BA2B}" type="datetimeFigureOut">
              <a:rPr lang="th-TH" smtClean="0"/>
              <a:pPr/>
              <a:t>14/11/61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107D45-CBA5-482C-9889-CDEB9B0CBB1D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แทน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แทน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655D3AA-DC39-427E-AA32-27429627BA2B}" type="datetimeFigureOut">
              <a:rPr lang="th-TH" smtClean="0"/>
              <a:pPr/>
              <a:t>14/11/61</a:t>
            </a:fld>
            <a:endParaRPr lang="th-TH"/>
          </a:p>
        </p:txBody>
      </p:sp>
      <p:sp>
        <p:nvSpPr>
          <p:cNvPr id="13" name="ตัวแทน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E107D45-CBA5-482C-9889-CDEB9B0CBB1D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แทน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แทน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แทน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แทน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655D3AA-DC39-427E-AA32-27429627BA2B}" type="datetimeFigureOut">
              <a:rPr lang="th-TH" smtClean="0"/>
              <a:pPr/>
              <a:t>14/11/61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แทน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E107D45-CBA5-482C-9889-CDEB9B0CBB1D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สี่เหลี่ยมผืนผ้ามุมมน 8"/>
          <p:cNvSpPr/>
          <p:nvPr/>
        </p:nvSpPr>
        <p:spPr>
          <a:xfrm>
            <a:off x="539552" y="548680"/>
            <a:ext cx="8424936" cy="534299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pic>
        <p:nvPicPr>
          <p:cNvPr id="8" name="รูปภาพ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034" y="3229741"/>
            <a:ext cx="4080454" cy="26619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801176" y="548680"/>
            <a:ext cx="790168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4800" b="1" dirty="0" smtClean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การประชุมชี้แจงแนวทางการจัดทำงบประมาณรายจ่ายประจำปีงบประมาณ พ.ศ.2563          และแผนปฏิบัติราชการประจำปี พ.ศ.๒๕๖๓              ของหน่วยงาน</a:t>
            </a:r>
            <a:endParaRPr lang="en-US" sz="4800" b="1" dirty="0">
              <a:solidFill>
                <a:schemeClr val="bg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40144" y="6139873"/>
            <a:ext cx="6524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สำนักยุทธศาสตร์และประเมินผล และสำนักงบประมาณกรุงเทพมหานคร</a:t>
            </a:r>
            <a:endParaRPr lang="th-TH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47583" y="3559135"/>
            <a:ext cx="4440639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800" b="1" dirty="0" smtClean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วันพุธที่ 14 พฤศจิกายน 2561</a:t>
            </a:r>
            <a:endParaRPr lang="th-TH" sz="3800" b="1" dirty="0">
              <a:solidFill>
                <a:schemeClr val="bg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83788" y="4365104"/>
            <a:ext cx="336823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3200" b="1" dirty="0" smtClean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ณ ห้องรัตนโกสินทร์ </a:t>
            </a:r>
          </a:p>
          <a:p>
            <a:pPr algn="ctr"/>
            <a:r>
              <a:rPr lang="th-TH" sz="3200" b="1" dirty="0" smtClean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ศาลาว่าการกรุงเทพมหานคร</a:t>
            </a:r>
            <a:endParaRPr lang="th-TH" sz="3200" b="1" dirty="0">
              <a:solidFill>
                <a:schemeClr val="bg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618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5" y="4522046"/>
            <a:ext cx="6128891" cy="233595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56333" y="1772815"/>
            <a:ext cx="853877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๖. กรณีรายการ/โครงการที่มีลักษณะเป็นงานประจำพื้นฐานของหน่วยงาน หรือรายการ/โครงการ/ กิจรรม ซึ่งไม่สามารถก่อให้เกิดผลสัมฤทธิ์ตามเป้าหมายของแผนปฏิบัติราชการกรุงเทพมหานคร ประจำปี พ.ศ. ๒๕๖๓ </a:t>
            </a:r>
          </a:p>
          <a:p>
            <a:pPr algn="thaiDist"/>
            <a:r>
              <a:rPr lang="th-TH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ให้จัดทำเป็นบัญชีรายการ/โครงการประจำพื้นฐานแนบท้ายแผนปฏิบัติราชการประจำปี พ.ศ. ๒๕๖๓ ของหน่วยงาน โดยการจำแนกรายการ/โครงการประจำพื้นฐานให้เป็นไปตามที่กำหนดไว้ในหนังสือสำนักงบประมาณกรุงเทพมหานคร                                       ที่ </a:t>
            </a:r>
            <a:r>
              <a:rPr lang="th-TH" dirty="0" err="1" smtClean="0">
                <a:latin typeface="TH SarabunIT๙" pitchFamily="34" charset="-34"/>
                <a:cs typeface="TH SarabunIT๙" pitchFamily="34" charset="-34"/>
              </a:rPr>
              <a:t>กท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 ๑๙๐๒/๐๑๕๘๒ ลงวันที่ ๒๘ กันยายน ๒๕๖๑</a:t>
            </a:r>
            <a:endParaRPr lang="en-US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107504" y="116632"/>
            <a:ext cx="8856984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246378" y="260648"/>
            <a:ext cx="8892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000" b="1" dirty="0">
                <a:latin typeface="TH SarabunIT๙" pitchFamily="34" charset="-34"/>
                <a:cs typeface="TH SarabunIT๙" pitchFamily="34" charset="-34"/>
              </a:rPr>
              <a:t>แนวทางการจัดทำแผนปฏิบัติราชการหน่วยงาน </a:t>
            </a:r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ประจำปี</a:t>
            </a:r>
            <a:r>
              <a:rPr lang="th-TH" sz="3000" b="1" dirty="0">
                <a:latin typeface="TH SarabunIT๙" pitchFamily="34" charset="-34"/>
                <a:cs typeface="TH SarabunIT๙" pitchFamily="34" charset="-34"/>
              </a:rPr>
              <a:t>งบประมาณ พ.ศ. 2563</a:t>
            </a:r>
            <a:endParaRPr lang="en-US" sz="30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30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62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ลูกศรซ้าย 18"/>
          <p:cNvSpPr/>
          <p:nvPr/>
        </p:nvSpPr>
        <p:spPr>
          <a:xfrm>
            <a:off x="4427985" y="5286251"/>
            <a:ext cx="4265066" cy="1520104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ลูกศรซ้าย 17"/>
          <p:cNvSpPr/>
          <p:nvPr/>
        </p:nvSpPr>
        <p:spPr>
          <a:xfrm>
            <a:off x="3491880" y="3915892"/>
            <a:ext cx="5299785" cy="1740801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ลูกศรซ้าย 16"/>
          <p:cNvSpPr/>
          <p:nvPr/>
        </p:nvSpPr>
        <p:spPr>
          <a:xfrm>
            <a:off x="2699792" y="2301565"/>
            <a:ext cx="6264696" cy="1982579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วงรี 15"/>
          <p:cNvSpPr/>
          <p:nvPr/>
        </p:nvSpPr>
        <p:spPr>
          <a:xfrm>
            <a:off x="1857914" y="5681312"/>
            <a:ext cx="1868134" cy="96252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วงรี 14"/>
          <p:cNvSpPr/>
          <p:nvPr/>
        </p:nvSpPr>
        <p:spPr>
          <a:xfrm>
            <a:off x="1017903" y="4345415"/>
            <a:ext cx="1711366" cy="88175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วงรี 13"/>
          <p:cNvSpPr/>
          <p:nvPr/>
        </p:nvSpPr>
        <p:spPr>
          <a:xfrm>
            <a:off x="539552" y="2726513"/>
            <a:ext cx="1711366" cy="88175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228062" y="1531005"/>
            <a:ext cx="3497986" cy="62101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03316" y="1626508"/>
            <a:ext cx="34227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2. การ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จัดทำรายละเอียดโครงการ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1059" y="2905780"/>
            <a:ext cx="14029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ชื่อโครงการ </a:t>
            </a: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293138" y="4524682"/>
            <a:ext cx="11608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หน่วยงาน</a:t>
            </a:r>
            <a:endParaRPr lang="th-TH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2003143" y="5832607"/>
            <a:ext cx="15776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ปีงบประมาณ </a:t>
            </a: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3356484" y="2815800"/>
            <a:ext cx="57875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     ระบุชื่อโครงการที่ชัดเจน สอดคล้องกับวัตถุประสงค์ เป้าหมาย หรือกิจกรรมของโครงการ</a:t>
            </a:r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4065902" y="4463411"/>
            <a:ext cx="57606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>
                <a:latin typeface="TH SarabunIT๙" pitchFamily="34" charset="-34"/>
                <a:cs typeface="TH SarabunIT๙" pitchFamily="34" charset="-34"/>
              </a:rPr>
              <a:t>ระบุชื่อส่วนราชการและหน่วยงานที่รับผิดชอบ </a:t>
            </a: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5179384" y="5681312"/>
            <a:ext cx="33329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>
                <a:latin typeface="TH SarabunIT๙" pitchFamily="34" charset="-34"/>
                <a:cs typeface="TH SarabunIT๙" pitchFamily="34" charset="-34"/>
              </a:rPr>
              <a:t>ระบุปีงบประมาณที่จะดำเนินการ </a:t>
            </a:r>
          </a:p>
        </p:txBody>
      </p:sp>
      <p:sp>
        <p:nvSpPr>
          <p:cNvPr id="12" name="สี่เหลี่ยมผืนผ้ามุมมน 11"/>
          <p:cNvSpPr/>
          <p:nvPr/>
        </p:nvSpPr>
        <p:spPr>
          <a:xfrm>
            <a:off x="107504" y="116632"/>
            <a:ext cx="8856984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TextBox 12"/>
          <p:cNvSpPr txBox="1"/>
          <p:nvPr/>
        </p:nvSpPr>
        <p:spPr>
          <a:xfrm>
            <a:off x="246378" y="260648"/>
            <a:ext cx="8892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000" b="1" dirty="0">
                <a:latin typeface="TH SarabunIT๙" pitchFamily="34" charset="-34"/>
                <a:cs typeface="TH SarabunIT๙" pitchFamily="34" charset="-34"/>
              </a:rPr>
              <a:t>แนวทางการจัดทำแผนปฏิบัติราชการหน่วยงาน </a:t>
            </a:r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ประจำปี</a:t>
            </a:r>
            <a:r>
              <a:rPr lang="th-TH" sz="3000" b="1" dirty="0">
                <a:latin typeface="TH SarabunIT๙" pitchFamily="34" charset="-34"/>
                <a:cs typeface="TH SarabunIT๙" pitchFamily="34" charset="-34"/>
              </a:rPr>
              <a:t>งบประมาณ พ.ศ. 2563</a:t>
            </a:r>
            <a:endParaRPr lang="en-US" sz="30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30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758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มุมมน 2"/>
          <p:cNvSpPr/>
          <p:nvPr/>
        </p:nvSpPr>
        <p:spPr>
          <a:xfrm>
            <a:off x="2411760" y="260648"/>
            <a:ext cx="4248472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สี่เหลี่ยมผืนผ้ามุมมน 9"/>
          <p:cNvSpPr/>
          <p:nvPr/>
        </p:nvSpPr>
        <p:spPr>
          <a:xfrm>
            <a:off x="3616324" y="1737564"/>
            <a:ext cx="5328592" cy="11682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แสดงความเป็นมาของโครงการ สภาพปัญหา สาเหตุและ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ผลกระทบ โดย</a:t>
            </a: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มีข้อมูลและหลักฐานสนับสนุน ระบุวิธีการแก้ไขปัญหา สิ่งที่จะดำเนินการและผลที่คาดว่าจะได้รับ</a:t>
            </a:r>
          </a:p>
        </p:txBody>
      </p:sp>
      <p:sp>
        <p:nvSpPr>
          <p:cNvPr id="9" name="วงรี 8"/>
          <p:cNvSpPr/>
          <p:nvPr/>
        </p:nvSpPr>
        <p:spPr>
          <a:xfrm>
            <a:off x="538323" y="5058762"/>
            <a:ext cx="2211957" cy="88175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วงรี 7"/>
          <p:cNvSpPr/>
          <p:nvPr/>
        </p:nvSpPr>
        <p:spPr>
          <a:xfrm>
            <a:off x="558273" y="3346656"/>
            <a:ext cx="2269944" cy="88175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วงรี 6"/>
          <p:cNvSpPr/>
          <p:nvPr/>
        </p:nvSpPr>
        <p:spPr>
          <a:xfrm>
            <a:off x="217081" y="1880794"/>
            <a:ext cx="2952328" cy="88175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61097" y="2060061"/>
            <a:ext cx="24705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1. หลักการและเหตุผล </a:t>
            </a:r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739985" y="3525923"/>
            <a:ext cx="17988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2. วัตถุประสงค์ </a:t>
            </a:r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898750" y="5238029"/>
            <a:ext cx="1494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3. เป้าหมาย </a:t>
            </a:r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1" name="สี่เหลี่ยมผืนผ้ามุมมน 10"/>
          <p:cNvSpPr/>
          <p:nvPr/>
        </p:nvSpPr>
        <p:spPr>
          <a:xfrm>
            <a:off x="3616324" y="3203426"/>
            <a:ext cx="5328592" cy="11682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/>
              <a:t>ระบุถึงเจตจำนงของการดำเนินโครงการ แสดงให้เห็นผลที่ต้องการบรรลุ มีความชัดเจน เป็นไปได้ สอดคล้องกับหลักการและเหตุผล </a:t>
            </a:r>
            <a:r>
              <a:rPr lang="th-TH" sz="2400" dirty="0" smtClean="0"/>
              <a:t>วัด</a:t>
            </a:r>
            <a:r>
              <a:rPr lang="th-TH" sz="2400" dirty="0"/>
              <a:t>/ประเมินผลได้ </a:t>
            </a:r>
            <a:endParaRPr lang="th-TH" sz="2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2" name="สี่เหลี่ยมผืนผ้ามุมมน 11"/>
          <p:cNvSpPr/>
          <p:nvPr/>
        </p:nvSpPr>
        <p:spPr>
          <a:xfrm>
            <a:off x="3626549" y="4730736"/>
            <a:ext cx="5328592" cy="172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ระบุสิ่งที่จะดำเนินการหรือผลที่จะทำให้เกิดขึ้นในระยะเวลา และสถานที่ที่กำหนดอย่างเฉพาะเจาะจงเป็นรูปธรรม วัดได้ทั้งในเชิงปริมาณ/คุณภาพ โดยต้องสอดคล้องกับวัตถุประสงค์ของโครงการ </a:t>
            </a: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2592131" y="404664"/>
            <a:ext cx="39597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การจัดทำรายละเอียดโครงการ</a:t>
            </a:r>
            <a:endParaRPr lang="en-US" sz="36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0044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มุมมน 3"/>
          <p:cNvSpPr/>
          <p:nvPr/>
        </p:nvSpPr>
        <p:spPr>
          <a:xfrm>
            <a:off x="2411760" y="260648"/>
            <a:ext cx="4248472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2592131" y="404664"/>
            <a:ext cx="39597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การจัดทำรายละเอียดโครงการ</a:t>
            </a:r>
            <a:endParaRPr lang="en-US" sz="36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วงรี 5"/>
          <p:cNvSpPr/>
          <p:nvPr/>
        </p:nvSpPr>
        <p:spPr>
          <a:xfrm>
            <a:off x="538322" y="5492131"/>
            <a:ext cx="2355974" cy="88175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วงรี 6"/>
          <p:cNvSpPr/>
          <p:nvPr/>
        </p:nvSpPr>
        <p:spPr>
          <a:xfrm>
            <a:off x="67625" y="3811603"/>
            <a:ext cx="3346807" cy="120750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วงรี 7"/>
          <p:cNvSpPr/>
          <p:nvPr/>
        </p:nvSpPr>
        <p:spPr>
          <a:xfrm>
            <a:off x="361097" y="2142404"/>
            <a:ext cx="2533199" cy="88175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05113" y="2321671"/>
            <a:ext cx="21980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4. ลักษณะโครงการ </a:t>
            </a:r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388330" y="3908526"/>
            <a:ext cx="258917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5. ระยะเวลาและ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สถานที่</a:t>
            </a:r>
          </a:p>
          <a:p>
            <a:pPr algn="ctr"/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ดำเนินการ </a:t>
            </a:r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731778" y="5671398"/>
            <a:ext cx="2018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thaiDist"/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6. แผนปฏิบัติการ </a:t>
            </a:r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3" name="สี่เหลี่ยมผืนผ้ามุมมน 12"/>
          <p:cNvSpPr/>
          <p:nvPr/>
        </p:nvSpPr>
        <p:spPr>
          <a:xfrm>
            <a:off x="3347864" y="1737564"/>
            <a:ext cx="5597052" cy="19794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b="1" dirty="0" smtClean="0"/>
              <a:t>ประเภทโครงการ </a:t>
            </a:r>
            <a:r>
              <a:rPr lang="en-US" sz="2400" b="1" dirty="0" smtClean="0"/>
              <a:t>:</a:t>
            </a:r>
            <a:r>
              <a:rPr lang="th-TH" sz="2400" dirty="0" smtClean="0"/>
              <a:t> ระบุโครงยุทธศาสตร์/ประจำ/ใหม่หรือต่อเนื่อง </a:t>
            </a:r>
            <a:endParaRPr lang="en-US" sz="2400" dirty="0" smtClean="0"/>
          </a:p>
          <a:p>
            <a:pPr algn="thaiDist"/>
            <a:r>
              <a:rPr lang="th-TH" sz="2400" b="1" dirty="0" smtClean="0"/>
              <a:t>ความสอดคล้อง หรือเชื่อมโยงกับยุทธศาสตร์/แผน </a:t>
            </a:r>
            <a:r>
              <a:rPr lang="en-US" sz="2400" b="1" dirty="0" smtClean="0"/>
              <a:t>:</a:t>
            </a:r>
            <a:r>
              <a:rPr lang="th-TH" sz="2400" dirty="0" smtClean="0"/>
              <a:t> ระบุความสอดคล้อง สัมพันธ์ เชื่อมโยงกับแผนระดับต่าง ๆ </a:t>
            </a:r>
            <a:endParaRPr lang="en-US" sz="2400" dirty="0" smtClean="0"/>
          </a:p>
          <a:p>
            <a:r>
              <a:rPr lang="th-TH" sz="2400" b="1" dirty="0" smtClean="0"/>
              <a:t>รูปแบบโครงการ</a:t>
            </a:r>
            <a:r>
              <a:rPr lang="th-TH" sz="2400" dirty="0" smtClean="0"/>
              <a:t> </a:t>
            </a:r>
            <a:r>
              <a:rPr lang="en-US" sz="2400" dirty="0" smtClean="0"/>
              <a:t>: </a:t>
            </a:r>
            <a:r>
              <a:rPr lang="th-TH" sz="2400" dirty="0" smtClean="0"/>
              <a:t>ระบุรูปแบบในการดำเนินโครงการ</a:t>
            </a:r>
            <a:endParaRPr lang="th-TH" sz="2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4" name="สี่เหลี่ยมผืนผ้ามุมมน 13"/>
          <p:cNvSpPr/>
          <p:nvPr/>
        </p:nvSpPr>
        <p:spPr>
          <a:xfrm>
            <a:off x="3595378" y="3992607"/>
            <a:ext cx="5256584" cy="9319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ระบุระยะเวลาเริ่มต้น 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ระยะเวลา</a:t>
            </a: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สิ้นสุด และสถานที่ดำเนินการ </a:t>
            </a:r>
          </a:p>
        </p:txBody>
      </p:sp>
      <p:sp>
        <p:nvSpPr>
          <p:cNvPr id="16" name="สี่เหลี่ยมผืนผ้ามุมมน 15"/>
          <p:cNvSpPr/>
          <p:nvPr/>
        </p:nvSpPr>
        <p:spPr>
          <a:xfrm>
            <a:off x="3562134" y="5229221"/>
            <a:ext cx="5256584" cy="13136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แสดงให้เห็นขั้นตอนการดำเนินงาน ขั้นตอนการใช้จ่ายงบประมาณ  กรณีได้รับงบประมาณให้ปรับแผนปฏิบัติ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การ ตาม</a:t>
            </a: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แบบที่กำหนด </a:t>
            </a:r>
          </a:p>
        </p:txBody>
      </p:sp>
    </p:spTree>
    <p:extLst>
      <p:ext uri="{BB962C8B-B14F-4D97-AF65-F5344CB8AC3E}">
        <p14:creationId xmlns="" xmlns:p14="http://schemas.microsoft.com/office/powerpoint/2010/main" val="173981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มุมมน 3"/>
          <p:cNvSpPr/>
          <p:nvPr/>
        </p:nvSpPr>
        <p:spPr>
          <a:xfrm>
            <a:off x="2411760" y="260648"/>
            <a:ext cx="4248472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2592131" y="404664"/>
            <a:ext cx="39597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การจัดทำรายละเอียดโครงการ</a:t>
            </a:r>
            <a:endParaRPr lang="en-US" sz="36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วงรี 5"/>
          <p:cNvSpPr/>
          <p:nvPr/>
        </p:nvSpPr>
        <p:spPr>
          <a:xfrm>
            <a:off x="397551" y="5390920"/>
            <a:ext cx="2686954" cy="108417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วงรี 6"/>
          <p:cNvSpPr/>
          <p:nvPr/>
        </p:nvSpPr>
        <p:spPr>
          <a:xfrm>
            <a:off x="89936" y="3562338"/>
            <a:ext cx="3346807" cy="120750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sz="240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" name="วงรี 7"/>
          <p:cNvSpPr/>
          <p:nvPr/>
        </p:nvSpPr>
        <p:spPr>
          <a:xfrm>
            <a:off x="538322" y="1963136"/>
            <a:ext cx="2338655" cy="88175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876529" y="2142403"/>
            <a:ext cx="16674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7. 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งบประมาณ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 </a:t>
            </a:r>
            <a:endParaRPr lang="th-TH" sz="2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397551" y="3750590"/>
            <a:ext cx="27462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8. ความเสี่ยงของโครงการ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และ</a:t>
            </a:r>
          </a:p>
          <a:p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แนวทางการ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บริหารความเสี่ยง </a:t>
            </a:r>
            <a:endParaRPr lang="th-TH" sz="2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397551" y="5671398"/>
            <a:ext cx="26869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thaiDist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9. ประโยชน์ที่คาดว่าจะได้รับ </a:t>
            </a:r>
            <a:endParaRPr lang="th-TH" sz="2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2" name="สี่เหลี่ยมผืนผ้ามุมมน 11"/>
          <p:cNvSpPr/>
          <p:nvPr/>
        </p:nvSpPr>
        <p:spPr>
          <a:xfrm>
            <a:off x="3347864" y="1760716"/>
            <a:ext cx="5597052" cy="12865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2400" dirty="0"/>
              <a:t>ระบุจำนวนงบประมาณที่ใช้ทั้งหมด พร้อมแหล่งที่มา หมวดรายจ่ายงบประมาณ และรายละเอียดค่าใช้จ่ายที่จะเสนอของบประมาณ</a:t>
            </a:r>
            <a:endParaRPr lang="th-TH" sz="2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4" name="สี่เหลี่ยมผืนผ้ามุมมน 13"/>
          <p:cNvSpPr/>
          <p:nvPr/>
        </p:nvSpPr>
        <p:spPr>
          <a:xfrm>
            <a:off x="3763848" y="3562338"/>
            <a:ext cx="5201516" cy="12865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2400" dirty="0"/>
              <a:t>ระบุข้อจำกัดหรือปัจจัยความล้มเหลวที่คาดการณ์ล่วงหน้า </a:t>
            </a:r>
            <a:r>
              <a:rPr lang="th-TH" sz="2400" dirty="0" smtClean="0"/>
              <a:t>ผลกระทบที่</a:t>
            </a:r>
            <a:r>
              <a:rPr lang="th-TH" sz="2400" dirty="0"/>
              <a:t>จะทำให้โครงการไม่ประสบความสำเร็จ พร้อมวิธีการแก้ไข</a:t>
            </a:r>
            <a:endParaRPr lang="th-TH" sz="2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5" name="สี่เหลี่ยมผืนผ้ามุมมน 14"/>
          <p:cNvSpPr/>
          <p:nvPr/>
        </p:nvSpPr>
        <p:spPr>
          <a:xfrm>
            <a:off x="3463091" y="5289711"/>
            <a:ext cx="5357381" cy="12865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2400" dirty="0"/>
              <a:t>ระบุผลที่จะได้รับหรือผลกระทบในทางที่ดี ทั้งทางตรงและ</a:t>
            </a:r>
            <a:r>
              <a:rPr lang="th-TH" sz="2400" dirty="0" smtClean="0"/>
              <a:t>ทางอ้อมที่</a:t>
            </a:r>
            <a:r>
              <a:rPr lang="th-TH" sz="2400" dirty="0"/>
              <a:t>จะเกิดขึ้นหลังเสร็จสิ้นโครงการ ทั้งปริมาณและคุณภาพใน</a:t>
            </a:r>
            <a:r>
              <a:rPr lang="th-TH" sz="2400" dirty="0" smtClean="0"/>
              <a:t>แง่การ</a:t>
            </a:r>
            <a:r>
              <a:rPr lang="th-TH" sz="2400" dirty="0"/>
              <a:t>สร้างมูลค่าเพิ่ม</a:t>
            </a:r>
            <a:endParaRPr lang="th-TH" sz="24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005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รูปภาพ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6022"/>
          <a:stretch/>
        </p:blipFill>
        <p:spPr>
          <a:xfrm>
            <a:off x="146270" y="4757132"/>
            <a:ext cx="3521674" cy="2036672"/>
          </a:xfrm>
          <a:prstGeom prst="rect">
            <a:avLst/>
          </a:prstGeom>
        </p:spPr>
      </p:pic>
      <p:sp>
        <p:nvSpPr>
          <p:cNvPr id="7" name="วงรี 6"/>
          <p:cNvSpPr/>
          <p:nvPr/>
        </p:nvSpPr>
        <p:spPr>
          <a:xfrm>
            <a:off x="251285" y="2636912"/>
            <a:ext cx="3200776" cy="88175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สี่เหลี่ยมผืนผ้ามุมมน 3"/>
          <p:cNvSpPr/>
          <p:nvPr/>
        </p:nvSpPr>
        <p:spPr>
          <a:xfrm>
            <a:off x="2411760" y="260648"/>
            <a:ext cx="4248472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2592131" y="404664"/>
            <a:ext cx="39597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การจัดทำรายละเอียดโครงการ</a:t>
            </a:r>
            <a:endParaRPr lang="en-US" sz="36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55728" y="2816179"/>
            <a:ext cx="29963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10. การติดตาม/ประเมินผล </a:t>
            </a:r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" name="สี่เหลี่ยมผืนผ้ามุมมน 7"/>
          <p:cNvSpPr/>
          <p:nvPr/>
        </p:nvSpPr>
        <p:spPr>
          <a:xfrm>
            <a:off x="3635896" y="1649823"/>
            <a:ext cx="5328592" cy="35283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2500" b="1" dirty="0">
                <a:latin typeface="TH SarabunIT๙" pitchFamily="34" charset="-34"/>
                <a:cs typeface="TH SarabunIT๙" pitchFamily="34" charset="-34"/>
              </a:rPr>
              <a:t>10.1 ตัวชี้วัด</a:t>
            </a:r>
            <a:r>
              <a:rPr lang="th-TH" sz="2500" b="1" dirty="0" smtClean="0">
                <a:latin typeface="TH SarabunIT๙" pitchFamily="34" charset="-34"/>
                <a:cs typeface="TH SarabunIT๙" pitchFamily="34" charset="-34"/>
              </a:rPr>
              <a:t>ความสำเร็จ </a:t>
            </a:r>
            <a:r>
              <a:rPr lang="en-US" sz="2500" b="1" dirty="0" smtClean="0">
                <a:latin typeface="TH SarabunIT๙" pitchFamily="34" charset="-34"/>
                <a:cs typeface="TH SarabunIT๙" pitchFamily="34" charset="-34"/>
              </a:rPr>
              <a:t>:</a:t>
            </a:r>
            <a:r>
              <a:rPr lang="th-TH" sz="2500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500" dirty="0">
                <a:latin typeface="TH SarabunIT๙" pitchFamily="34" charset="-34"/>
                <a:cs typeface="TH SarabunIT๙" pitchFamily="34" charset="-34"/>
              </a:rPr>
              <a:t>ระบุตัวชี้วัดเพื่อประเมินความสำเร็จของการดำเนินโครงการประเภท/ระดับต่าง ๆ </a:t>
            </a:r>
            <a:endParaRPr lang="en-US" sz="2500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sz="2500" b="1" dirty="0">
                <a:latin typeface="TH SarabunIT๙" pitchFamily="34" charset="-34"/>
                <a:cs typeface="TH SarabunIT๙" pitchFamily="34" charset="-34"/>
              </a:rPr>
              <a:t>10.2 การติดตาม</a:t>
            </a:r>
            <a:r>
              <a:rPr lang="th-TH" sz="2500" b="1" dirty="0" smtClean="0">
                <a:latin typeface="TH SarabunIT๙" pitchFamily="34" charset="-34"/>
                <a:cs typeface="TH SarabunIT๙" pitchFamily="34" charset="-34"/>
              </a:rPr>
              <a:t>ความก้าวหน้า </a:t>
            </a:r>
            <a:r>
              <a:rPr lang="en-US" sz="2500" b="1" dirty="0" smtClean="0">
                <a:latin typeface="TH SarabunIT๙" pitchFamily="34" charset="-34"/>
                <a:cs typeface="TH SarabunIT๙" pitchFamily="34" charset="-34"/>
              </a:rPr>
              <a:t>:</a:t>
            </a:r>
            <a:r>
              <a:rPr lang="th-TH" sz="2500" b="1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500" dirty="0">
                <a:latin typeface="TH SarabunIT๙" pitchFamily="34" charset="-34"/>
                <a:cs typeface="TH SarabunIT๙" pitchFamily="34" charset="-34"/>
              </a:rPr>
              <a:t>ระบุระยะเวลาการรายงานความก้าวหน้าตามความเหมาะสม การรายงานความก้าวหน้าให้ระบุเนื้องาน ณ เวลาที่รายงาน และร้อยละของเนื้องาน</a:t>
            </a:r>
            <a:endParaRPr lang="en-US" sz="2500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sz="2500" b="1" dirty="0">
                <a:latin typeface="TH SarabunIT๙" pitchFamily="34" charset="-34"/>
                <a:cs typeface="TH SarabunIT๙" pitchFamily="34" charset="-34"/>
              </a:rPr>
              <a:t>10.3 การประเมินผลโครงการ </a:t>
            </a:r>
            <a:r>
              <a:rPr lang="en-US" sz="2500" b="1" dirty="0" smtClean="0">
                <a:latin typeface="TH SarabunIT๙" pitchFamily="34" charset="-34"/>
                <a:cs typeface="TH SarabunIT๙" pitchFamily="34" charset="-34"/>
              </a:rPr>
              <a:t>: </a:t>
            </a:r>
            <a:r>
              <a:rPr lang="th-TH" sz="2500" dirty="0" smtClean="0">
                <a:latin typeface="TH SarabunIT๙" pitchFamily="34" charset="-34"/>
                <a:cs typeface="TH SarabunIT๙" pitchFamily="34" charset="-34"/>
              </a:rPr>
              <a:t>ระบุ</a:t>
            </a:r>
            <a:r>
              <a:rPr lang="th-TH" sz="2500" dirty="0">
                <a:latin typeface="TH SarabunIT๙" pitchFamily="34" charset="-34"/>
                <a:cs typeface="TH SarabunIT๙" pitchFamily="34" charset="-34"/>
              </a:rPr>
              <a:t>วิธีการประเมินผลสำเร็จ</a:t>
            </a:r>
            <a:r>
              <a:rPr lang="th-TH" sz="2500" dirty="0" smtClean="0">
                <a:latin typeface="TH SarabunIT๙" pitchFamily="34" charset="-34"/>
                <a:cs typeface="TH SarabunIT๙" pitchFamily="34" charset="-34"/>
              </a:rPr>
              <a:t>ของการ</a:t>
            </a:r>
            <a:r>
              <a:rPr lang="th-TH" sz="2500" dirty="0">
                <a:latin typeface="TH SarabunIT๙" pitchFamily="34" charset="-34"/>
                <a:cs typeface="TH SarabunIT๙" pitchFamily="34" charset="-34"/>
              </a:rPr>
              <a:t>ดำเนินโครงการ</a:t>
            </a:r>
            <a:r>
              <a:rPr lang="th-TH" sz="2500" b="1" dirty="0">
                <a:latin typeface="TH SarabunIT๙" pitchFamily="34" charset="-34"/>
                <a:cs typeface="TH SarabunIT๙" pitchFamily="34" charset="-34"/>
              </a:rPr>
              <a:t> </a:t>
            </a:r>
            <a:endParaRPr lang="th-TH" sz="25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8166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212" t="6724" r="13513" b="14125"/>
          <a:stretch/>
        </p:blipFill>
        <p:spPr>
          <a:xfrm>
            <a:off x="26624" y="4328538"/>
            <a:ext cx="2555373" cy="2504469"/>
          </a:xfrm>
          <a:prstGeom prst="rect">
            <a:avLst/>
          </a:prstGeom>
        </p:spPr>
      </p:pic>
      <p:sp>
        <p:nvSpPr>
          <p:cNvPr id="5" name="สี่เหลี่ยมผืนผ้ามุมมน 4"/>
          <p:cNvSpPr/>
          <p:nvPr/>
        </p:nvSpPr>
        <p:spPr>
          <a:xfrm>
            <a:off x="323528" y="188640"/>
            <a:ext cx="8352928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TextBox 3"/>
          <p:cNvSpPr txBox="1"/>
          <p:nvPr/>
        </p:nvSpPr>
        <p:spPr>
          <a:xfrm>
            <a:off x="467544" y="332656"/>
            <a:ext cx="80762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000" b="1" dirty="0">
                <a:latin typeface="TH SarabunIT๙" pitchFamily="34" charset="-34"/>
                <a:cs typeface="TH SarabunIT๙" pitchFamily="34" charset="-34"/>
              </a:rPr>
              <a:t>รายละเอียดประกอบแผนปฏิบัติราชการประจำปี พ.ศ. 2563 ของหน่วยงาน</a:t>
            </a:r>
            <a:endParaRPr lang="en-US" sz="30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30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1484784"/>
            <a:ext cx="8640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1. รูปแบบ/องค์ประกอบของแผนปฏิบัติราชการประจำปีงบประมาณ พ.ศ. 2563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          ของ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หน่วยงาน</a:t>
            </a:r>
            <a:endParaRPr lang="en-US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47978" y="2392145"/>
            <a:ext cx="885364" cy="4770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500" b="1" dirty="0" smtClean="0">
                <a:latin typeface="TH SarabunIT๙" pitchFamily="34" charset="-34"/>
                <a:cs typeface="TH SarabunIT๙" pitchFamily="34" charset="-34"/>
              </a:rPr>
              <a:t>ปก</a:t>
            </a:r>
            <a:endParaRPr lang="th-TH" sz="25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94732" y="3102259"/>
            <a:ext cx="908006" cy="4770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500" b="1" dirty="0" smtClean="0">
                <a:latin typeface="TH SarabunIT๙" pitchFamily="34" charset="-34"/>
                <a:cs typeface="TH SarabunIT๙" pitchFamily="34" charset="-34"/>
              </a:rPr>
              <a:t>คำนำ</a:t>
            </a:r>
            <a:endParaRPr lang="th-TH" sz="25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21003" y="3828855"/>
            <a:ext cx="999069" cy="4770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500" b="1" dirty="0" smtClean="0">
                <a:latin typeface="TH SarabunIT๙" pitchFamily="34" charset="-34"/>
                <a:cs typeface="TH SarabunIT๙" pitchFamily="34" charset="-34"/>
              </a:rPr>
              <a:t>สารบัญ</a:t>
            </a:r>
            <a:endParaRPr lang="th-TH" sz="25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32040" y="4395517"/>
            <a:ext cx="4044188" cy="24006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th-TH" sz="2500" b="1" dirty="0">
                <a:latin typeface="TH SarabunIT๙" pitchFamily="34" charset="-34"/>
                <a:cs typeface="TH SarabunIT๙" pitchFamily="34" charset="-34"/>
              </a:rPr>
              <a:t>สาระสำคัญของแผนปฏิบัติราชการประจำปี</a:t>
            </a:r>
            <a:endParaRPr lang="en-US" sz="2500" b="1" dirty="0">
              <a:latin typeface="TH SarabunIT๙" pitchFamily="34" charset="-34"/>
              <a:cs typeface="TH SarabunIT๙" pitchFamily="34" charset="-34"/>
            </a:endParaRPr>
          </a:p>
          <a:p>
            <a:pPr marL="800100" lvl="1" indent="-342900">
              <a:buFont typeface="Wingdings" pitchFamily="2" charset="2"/>
              <a:buChar char="Ø"/>
            </a:pPr>
            <a:r>
              <a:rPr lang="th-TH" sz="2500" b="1" dirty="0" smtClean="0">
                <a:latin typeface="TH SarabunIT๙" pitchFamily="34" charset="-34"/>
                <a:cs typeface="TH SarabunIT๙" pitchFamily="34" charset="-34"/>
              </a:rPr>
              <a:t>ข้อมูล</a:t>
            </a:r>
            <a:r>
              <a:rPr lang="th-TH" sz="2500" b="1" dirty="0">
                <a:latin typeface="TH SarabunIT๙" pitchFamily="34" charset="-34"/>
                <a:cs typeface="TH SarabunIT๙" pitchFamily="34" charset="-34"/>
              </a:rPr>
              <a:t>ทั่วไป/สถานการณ์ </a:t>
            </a:r>
            <a:endParaRPr lang="en-US" sz="2500" b="1" dirty="0">
              <a:latin typeface="TH SarabunIT๙" pitchFamily="34" charset="-34"/>
              <a:cs typeface="TH SarabunIT๙" pitchFamily="34" charset="-34"/>
            </a:endParaRPr>
          </a:p>
          <a:p>
            <a:pPr marL="800100" lvl="1" indent="-342900">
              <a:buFont typeface="Wingdings" pitchFamily="2" charset="2"/>
              <a:buChar char="Ø"/>
            </a:pPr>
            <a:r>
              <a:rPr lang="th-TH" sz="2500" b="1" dirty="0" smtClean="0">
                <a:latin typeface="TH SarabunIT๙" pitchFamily="34" charset="-34"/>
                <a:cs typeface="TH SarabunIT๙" pitchFamily="34" charset="-34"/>
              </a:rPr>
              <a:t>วิสัยทัศน์</a:t>
            </a:r>
            <a:endParaRPr lang="en-US" sz="2500" b="1" dirty="0">
              <a:latin typeface="TH SarabunIT๙" pitchFamily="34" charset="-34"/>
              <a:cs typeface="TH SarabunIT๙" pitchFamily="34" charset="-34"/>
            </a:endParaRPr>
          </a:p>
          <a:p>
            <a:pPr marL="800100" lvl="1" indent="-342900">
              <a:buFont typeface="Wingdings" pitchFamily="2" charset="2"/>
              <a:buChar char="Ø"/>
            </a:pPr>
            <a:r>
              <a:rPr lang="th-TH" sz="2500" b="1" dirty="0" err="1" smtClean="0">
                <a:latin typeface="TH SarabunIT๙" pitchFamily="34" charset="-34"/>
                <a:cs typeface="TH SarabunIT๙" pitchFamily="34" charset="-34"/>
              </a:rPr>
              <a:t>พันธ</a:t>
            </a:r>
            <a:r>
              <a:rPr lang="th-TH" sz="2500" b="1" dirty="0">
                <a:latin typeface="TH SarabunIT๙" pitchFamily="34" charset="-34"/>
                <a:cs typeface="TH SarabunIT๙" pitchFamily="34" charset="-34"/>
              </a:rPr>
              <a:t>กิจ</a:t>
            </a:r>
            <a:endParaRPr lang="en-US" sz="2500" b="1" dirty="0">
              <a:latin typeface="TH SarabunIT๙" pitchFamily="34" charset="-34"/>
              <a:cs typeface="TH SarabunIT๙" pitchFamily="34" charset="-34"/>
            </a:endParaRPr>
          </a:p>
          <a:p>
            <a:pPr marL="800100" lvl="1" indent="-342900">
              <a:buFont typeface="Wingdings" pitchFamily="2" charset="2"/>
              <a:buChar char="Ø"/>
            </a:pPr>
            <a:r>
              <a:rPr lang="th-TH" sz="2500" b="1" dirty="0" smtClean="0">
                <a:latin typeface="TH SarabunIT๙" pitchFamily="34" charset="-34"/>
                <a:cs typeface="TH SarabunIT๙" pitchFamily="34" charset="-34"/>
              </a:rPr>
              <a:t>เป้าหมาย</a:t>
            </a:r>
            <a:endParaRPr lang="en-US" sz="2500" b="1" dirty="0">
              <a:latin typeface="TH SarabunIT๙" pitchFamily="34" charset="-34"/>
              <a:cs typeface="TH SarabunIT๙" pitchFamily="34" charset="-34"/>
            </a:endParaRPr>
          </a:p>
          <a:p>
            <a:pPr marL="800100" lvl="1" indent="-342900">
              <a:buFont typeface="Wingdings" pitchFamily="2" charset="2"/>
              <a:buChar char="Ø"/>
            </a:pPr>
            <a:r>
              <a:rPr lang="th-TH" sz="2500" b="1" dirty="0" smtClean="0">
                <a:latin typeface="TH SarabunIT๙" pitchFamily="34" charset="-34"/>
                <a:cs typeface="TH SarabunIT๙" pitchFamily="34" charset="-34"/>
              </a:rPr>
              <a:t>ตัวชี้วัด</a:t>
            </a:r>
            <a:r>
              <a:rPr lang="th-TH" sz="2500" b="1" dirty="0">
                <a:latin typeface="TH SarabunIT๙" pitchFamily="34" charset="-34"/>
                <a:cs typeface="TH SarabunIT๙" pitchFamily="34" charset="-34"/>
              </a:rPr>
              <a:t>ผลการดำเนินการ</a:t>
            </a:r>
            <a:r>
              <a:rPr lang="th-TH" sz="2500" b="1" dirty="0" smtClean="0">
                <a:latin typeface="TH SarabunIT๙" pitchFamily="34" charset="-34"/>
                <a:cs typeface="TH SarabunIT๙" pitchFamily="34" charset="-34"/>
              </a:rPr>
              <a:t>หลัก</a:t>
            </a:r>
            <a:endParaRPr lang="en-US" sz="25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8" name="ลูกศรขวา 17"/>
          <p:cNvSpPr/>
          <p:nvPr/>
        </p:nvSpPr>
        <p:spPr>
          <a:xfrm>
            <a:off x="3390670" y="4389867"/>
            <a:ext cx="1224136" cy="644970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ลูกศรขวา 18"/>
          <p:cNvSpPr/>
          <p:nvPr/>
        </p:nvSpPr>
        <p:spPr>
          <a:xfrm>
            <a:off x="1546505" y="3062091"/>
            <a:ext cx="1224136" cy="64497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ลูกศรขวา 19"/>
          <p:cNvSpPr/>
          <p:nvPr/>
        </p:nvSpPr>
        <p:spPr>
          <a:xfrm>
            <a:off x="2521274" y="3744897"/>
            <a:ext cx="1224136" cy="64497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ลูกศรขวา 20"/>
          <p:cNvSpPr/>
          <p:nvPr/>
        </p:nvSpPr>
        <p:spPr>
          <a:xfrm>
            <a:off x="683568" y="2392145"/>
            <a:ext cx="1224136" cy="64497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207551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ลูกศรขวา 3"/>
          <p:cNvSpPr/>
          <p:nvPr/>
        </p:nvSpPr>
        <p:spPr>
          <a:xfrm>
            <a:off x="683568" y="1916832"/>
            <a:ext cx="1224136" cy="64497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323528" y="188640"/>
            <a:ext cx="8352928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467544" y="332656"/>
            <a:ext cx="80762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000" b="1" dirty="0">
                <a:latin typeface="TH SarabunIT๙" pitchFamily="34" charset="-34"/>
                <a:cs typeface="TH SarabunIT๙" pitchFamily="34" charset="-34"/>
              </a:rPr>
              <a:t>รายละเอียดประกอบแผนปฏิบัติราชการประจำปี พ.ศ. 2563 ของหน่วยงาน</a:t>
            </a:r>
            <a:endParaRPr lang="en-US" sz="30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30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39752" y="1772816"/>
            <a:ext cx="3608680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lvl="0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มาตรการและโครงการ/กิจกรรม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  <a:p>
            <a:pPr marL="914400" lvl="1" indent="-457200">
              <a:buFont typeface="Wingdings" pitchFamily="2" charset="2"/>
              <a:buChar char="Ø"/>
            </a:pP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ส่วนที่ 1 การบริการสาธารณะ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  <a:p>
            <a:pPr marL="914400" lvl="1" indent="-457200">
              <a:buFont typeface="Wingdings" pitchFamily="2" charset="2"/>
              <a:buChar char="Ø"/>
            </a:pP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ส่วนที่ 2 การบริหาร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จัดการ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3347864" y="3429000"/>
            <a:ext cx="5328592" cy="181588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thaiDist"/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โครงการที่จะขอรับการจัดสรรงบประมาณ (รายละเอียดโครงการทุกโครงการ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ที่จะ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ขอรับการจัดสรรงบประมาณเพื่อดำเนินการในปีงบประมาณ พ.ศ. 2563)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9" name="ลูกศรขวา 8"/>
          <p:cNvSpPr/>
          <p:nvPr/>
        </p:nvSpPr>
        <p:spPr>
          <a:xfrm>
            <a:off x="1547003" y="3813221"/>
            <a:ext cx="1224136" cy="64497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7955" t="10313" r="2984" b="12869"/>
          <a:stretch/>
        </p:blipFill>
        <p:spPr>
          <a:xfrm>
            <a:off x="83853" y="4725145"/>
            <a:ext cx="3301296" cy="21328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78931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มุมมน 4"/>
          <p:cNvSpPr/>
          <p:nvPr/>
        </p:nvSpPr>
        <p:spPr>
          <a:xfrm>
            <a:off x="446944" y="188640"/>
            <a:ext cx="8229511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332656"/>
            <a:ext cx="779091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2. คำสำคัญและ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ความหมาย ของสาระสำคัญ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ของแผนปฏิบัติราชการประจำปี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สี่เหลี่ยมผืนผ้ามุมมน 5"/>
          <p:cNvSpPr/>
          <p:nvPr/>
        </p:nvSpPr>
        <p:spPr>
          <a:xfrm>
            <a:off x="431199" y="2060848"/>
            <a:ext cx="8424936" cy="224564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500" b="1" dirty="0">
                <a:latin typeface="TH SarabunIT๙" pitchFamily="34" charset="-34"/>
                <a:cs typeface="TH SarabunIT๙" pitchFamily="34" charset="-34"/>
              </a:rPr>
              <a:t>2.1 ข้อมูลทั่วไป/สถานการณ์ </a:t>
            </a:r>
            <a:endParaRPr lang="en-US" sz="2500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sz="2500" dirty="0">
                <a:latin typeface="TH SarabunIT๙" pitchFamily="34" charset="-34"/>
                <a:cs typeface="TH SarabunIT๙" pitchFamily="34" charset="-34"/>
              </a:rPr>
              <a:t>      	หมายถึง สภาพทั่วไปที่เกี่ยวข้องกับภารกิจของหน่วยงาน ผลการวิเคราะห์</a:t>
            </a:r>
            <a:r>
              <a:rPr lang="th-TH" sz="2500" dirty="0" smtClean="0">
                <a:latin typeface="TH SarabunIT๙" pitchFamily="34" charset="-34"/>
                <a:cs typeface="TH SarabunIT๙" pitchFamily="34" charset="-34"/>
              </a:rPr>
              <a:t>สภาพแวดล้อมทั้ง</a:t>
            </a:r>
            <a:r>
              <a:rPr lang="th-TH" sz="2500" dirty="0">
                <a:latin typeface="TH SarabunIT๙" pitchFamily="34" charset="-34"/>
                <a:cs typeface="TH SarabunIT๙" pitchFamily="34" charset="-34"/>
              </a:rPr>
              <a:t>ภายในและภายนอกหน่วยงาน การคาดการณ์สถานการณ์/การเปลี่ยนแปลงต่าง ๆ ที่อาจจะเกิดขึ้นในอนาคต ผลการดำเนินงานของหน่วยงานในระยะที่ผ่านมา เป็นต้น </a:t>
            </a:r>
            <a:endParaRPr lang="th-TH" sz="2500" dirty="0" smtClean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sz="2500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500" dirty="0" smtClean="0">
                <a:latin typeface="TH SarabunIT๙" pitchFamily="34" charset="-34"/>
                <a:cs typeface="TH SarabunIT๙" pitchFamily="34" charset="-34"/>
              </a:rPr>
              <a:t>ซึ่ง</a:t>
            </a:r>
            <a:r>
              <a:rPr lang="th-TH" sz="2500" dirty="0">
                <a:latin typeface="TH SarabunIT๙" pitchFamily="34" charset="-34"/>
                <a:cs typeface="TH SarabunIT๙" pitchFamily="34" charset="-34"/>
              </a:rPr>
              <a:t>ข้อมูลดังกล่าวจะนำไปสู่การกำหนดเป้าหมายและ</a:t>
            </a:r>
            <a:r>
              <a:rPr lang="th-TH" sz="2500" dirty="0" smtClean="0">
                <a:latin typeface="TH SarabunIT๙" pitchFamily="34" charset="-34"/>
                <a:cs typeface="TH SarabunIT๙" pitchFamily="34" charset="-34"/>
              </a:rPr>
              <a:t>โครงการของหน่วยงาน</a:t>
            </a:r>
            <a:endParaRPr lang="en-US" sz="25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สี่เหลี่ยมผืนผ้ามุมมน 6"/>
          <p:cNvSpPr/>
          <p:nvPr/>
        </p:nvSpPr>
        <p:spPr>
          <a:xfrm>
            <a:off x="478934" y="4581128"/>
            <a:ext cx="8377202" cy="1800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2.2 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วิสัยทัศน์	</a:t>
            </a:r>
          </a:p>
          <a:p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หมายถึง </a:t>
            </a: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สิ่งที่หน่วยงานมุ่งหวังที่จะให้เกิดขึ้นหรือบรรลุในอนาคต</a:t>
            </a:r>
            <a:endParaRPr lang="en-US" sz="2400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2.3 </a:t>
            </a:r>
            <a:r>
              <a:rPr lang="th-TH" sz="2400" b="1" dirty="0" err="1">
                <a:latin typeface="TH SarabunIT๙" pitchFamily="34" charset="-34"/>
                <a:cs typeface="TH SarabunIT๙" pitchFamily="34" charset="-34"/>
              </a:rPr>
              <a:t>พันธ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กิจ</a:t>
            </a: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	</a:t>
            </a: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หมายถึง </a:t>
            </a: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ภารกิจ/อำนาจหน้าที่ในความรับผิดชอบของ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หน่วยงาน</a:t>
            </a:r>
            <a:endParaRPr lang="th-TH" sz="24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100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มุมมน 6"/>
          <p:cNvSpPr/>
          <p:nvPr/>
        </p:nvSpPr>
        <p:spPr>
          <a:xfrm>
            <a:off x="431199" y="1717651"/>
            <a:ext cx="8424936" cy="430363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5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สี่เหลี่ยมผืนผ้ามุมมน 3"/>
          <p:cNvSpPr/>
          <p:nvPr/>
        </p:nvSpPr>
        <p:spPr>
          <a:xfrm>
            <a:off x="446944" y="188640"/>
            <a:ext cx="8229511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332656"/>
            <a:ext cx="779091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2. คำสำคัญและ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ความหมาย ของสาระสำคัญ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ของแผนปฏิบัติราชการประจำปี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83567" y="1916832"/>
            <a:ext cx="799288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2.4</a:t>
            </a:r>
            <a:r>
              <a:rPr lang="th-TH" b="1" i="1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เป้าหมาย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	</a:t>
            </a:r>
            <a:endParaRPr lang="th-TH" dirty="0" smtClean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หมายถึง 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รายการที่หน่วยงานจะดำเนินการให้บรรลุผล โดยยึดตามด้าน มิติ และเป้าประสงค์ ที่กำหนดไว้ในแผนปฏิบัติราชการกรุงเทพมหานคร ประจำปี พ.ศ. 256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๓ </a:t>
            </a:r>
          </a:p>
          <a:p>
            <a:pPr algn="thaiDist"/>
            <a:r>
              <a:rPr lang="th-TH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หน่วยงาน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สามารถกำหนดเป้าประสงค์เพิ่มเติมได้หากพิจารณาแล้วพบว่าเป้าประสงค์ที่ปรากฏอยู่ในแผนปฏิบัติราชการกรุงเทพมหานคร ประจำปี พ.ศ. 2563 ไม่ครอบคลุมภารกิจที่หน่วยงานดำเนินการ 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ซึ่ง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หากไม่กำหนดไว้เพิ่มเติมจะมีผลกระทบต่อเป้าหมายการพัฒนากรุงเทพมหานครในภาพรวม </a:t>
            </a:r>
            <a:r>
              <a:rPr lang="th-TH" u="sng" dirty="0" smtClean="0">
                <a:latin typeface="TH SarabunIT๙" pitchFamily="34" charset="-34"/>
                <a:cs typeface="TH SarabunIT๙" pitchFamily="34" charset="-34"/>
              </a:rPr>
              <a:t>โดย</a:t>
            </a:r>
            <a:r>
              <a:rPr lang="th-TH" u="sng" dirty="0">
                <a:latin typeface="TH SarabunIT๙" pitchFamily="34" charset="-34"/>
                <a:cs typeface="TH SarabunIT๙" pitchFamily="34" charset="-34"/>
              </a:rPr>
              <a:t>ให้หมายเหตุไว้ว่า “เป้าประสงค์ที่หน่วยงานกำหนดเพิ่มเติม”</a:t>
            </a:r>
            <a:endParaRPr lang="en-US" u="sng" dirty="0">
              <a:latin typeface="TH SarabunIT๙" pitchFamily="34" charset="-34"/>
              <a:cs typeface="TH SarabunIT๙" pitchFamily="34" charset="-34"/>
            </a:endParaRPr>
          </a:p>
          <a:p>
            <a:endParaRPr lang="en-US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343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สี่เหลี่ยมผืนผ้ามุมมน 16"/>
          <p:cNvSpPr/>
          <p:nvPr/>
        </p:nvSpPr>
        <p:spPr>
          <a:xfrm>
            <a:off x="217908" y="158237"/>
            <a:ext cx="8818588" cy="10772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5" name="ลูกศรขวา 14"/>
          <p:cNvSpPr/>
          <p:nvPr/>
        </p:nvSpPr>
        <p:spPr>
          <a:xfrm>
            <a:off x="217908" y="4094947"/>
            <a:ext cx="4248581" cy="13535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ลูกศรขวา 13"/>
          <p:cNvSpPr/>
          <p:nvPr/>
        </p:nvSpPr>
        <p:spPr>
          <a:xfrm>
            <a:off x="218018" y="1863258"/>
            <a:ext cx="2640340" cy="142418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TextBox 3"/>
          <p:cNvSpPr txBox="1"/>
          <p:nvPr/>
        </p:nvSpPr>
        <p:spPr>
          <a:xfrm>
            <a:off x="323528" y="153436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ปฏิทิน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แนวทางการจัดทำงบประมาณรายจ่าย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ประจำปี</a:t>
            </a:r>
            <a:br>
              <a:rPr lang="th-TH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งบประมาณ พ.ศ.2563 และ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แผนปฏิบัติราชการประจำปี พ.ศ.๒๕๖๓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ของหน่วยงาน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8018" y="2313740"/>
            <a:ext cx="25090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๑๔ พฤศจิกายน ๒๕๖๑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8018" y="4503476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๑๔ พฤศจิกายน –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๒๐ 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ธันวาคม ๒๕๖๑</a:t>
            </a: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3059832" y="2097716"/>
            <a:ext cx="5832648" cy="95526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thaiDist"/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	ประชุม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ชี้แจงหน่วยงานเกี่ยวกับแนวทางการจัดทำแผนปฏิบัติราชการ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ประจำปี พ.ศ. 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๒๕๖3 ของหน่วยงาน</a:t>
            </a:r>
          </a:p>
        </p:txBody>
      </p:sp>
      <p:sp>
        <p:nvSpPr>
          <p:cNvPr id="10" name="สี่เหลี่ยมผืนผ้ามุมมน 9"/>
          <p:cNvSpPr/>
          <p:nvPr/>
        </p:nvSpPr>
        <p:spPr>
          <a:xfrm>
            <a:off x="4507469" y="4087633"/>
            <a:ext cx="4385011" cy="136815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thaiDist"/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	หน่วยงาน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จัดทำ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แผนปฏิบัติ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ราชการ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ประจำปี พ.ศ. 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๒๕๖๓ ของหน่วยงาน </a:t>
            </a:r>
          </a:p>
        </p:txBody>
      </p:sp>
    </p:spTree>
    <p:extLst>
      <p:ext uri="{BB962C8B-B14F-4D97-AF65-F5344CB8AC3E}">
        <p14:creationId xmlns="" xmlns:p14="http://schemas.microsoft.com/office/powerpoint/2010/main" val="106487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มุมมน 6"/>
          <p:cNvSpPr/>
          <p:nvPr/>
        </p:nvSpPr>
        <p:spPr>
          <a:xfrm>
            <a:off x="431199" y="2060848"/>
            <a:ext cx="8424936" cy="24134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5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สี่เหลี่ยมผืนผ้ามุมมน 3"/>
          <p:cNvSpPr/>
          <p:nvPr/>
        </p:nvSpPr>
        <p:spPr>
          <a:xfrm>
            <a:off x="446944" y="188640"/>
            <a:ext cx="8229511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332656"/>
            <a:ext cx="779091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2. คำสำคัญและ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ความหมาย ของสาระสำคัญ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ของแผนปฏิบัติราชการประจำปี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11559" y="2144177"/>
            <a:ext cx="806489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i="1" dirty="0">
                <a:latin typeface="TH SarabunIT๙" pitchFamily="34" charset="-34"/>
                <a:cs typeface="TH SarabunIT๙" pitchFamily="34" charset="-34"/>
              </a:rPr>
              <a:t>2.๕ ตัวชี้วัดผลการดำเนินการหลัก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>
                <a:latin typeface="TH SarabunIT๙" pitchFamily="34" charset="-34"/>
                <a:cs typeface="TH SarabunIT๙" pitchFamily="34" charset="-34"/>
              </a:rPr>
              <a:t>      	หมายถึง ตัวชี้วัดและค่าเป้าหมายของเป้าประสงค์ที่ปรากฏในแผนปฏิบัติราชการกรุงเทพมหานคร ประจำปี พ.ศ. 2563 ที่หน่วยงานเป็นเจ้าภาพหลักหรือเป็นหน่วยงานสนับสนุน </a:t>
            </a:r>
            <a:r>
              <a:rPr lang="th-TH" b="1" u="sng" dirty="0">
                <a:latin typeface="TH SarabunIT๙" pitchFamily="34" charset="-34"/>
                <a:cs typeface="TH SarabunIT๙" pitchFamily="34" charset="-34"/>
              </a:rPr>
              <a:t>แต่</a:t>
            </a:r>
            <a:r>
              <a:rPr lang="th-TH" u="sng" dirty="0">
                <a:latin typeface="TH SarabunIT๙" pitchFamily="34" charset="-34"/>
                <a:cs typeface="TH SarabunIT๙" pitchFamily="34" charset="-34"/>
              </a:rPr>
              <a:t>หากมีการกำหนดตัวชี้วัดและค่าเป้าหมายเพิ่มเติมให้ระบุว่าเป็นตัวชี้วัดเสริมหรือสนับสนุนเป้าประสงค์ใด</a:t>
            </a:r>
            <a:endParaRPr lang="en-US" u="sng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049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สี่เหลี่ยมผืนผ้ามุมมน 8"/>
          <p:cNvSpPr/>
          <p:nvPr/>
        </p:nvSpPr>
        <p:spPr>
          <a:xfrm>
            <a:off x="590877" y="4293096"/>
            <a:ext cx="8281003" cy="201622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5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สี่เหลี่ยมผืนผ้ามุมมน 6"/>
          <p:cNvSpPr/>
          <p:nvPr/>
        </p:nvSpPr>
        <p:spPr>
          <a:xfrm>
            <a:off x="446944" y="1588156"/>
            <a:ext cx="8424936" cy="250343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5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สี่เหลี่ยมผืนผ้ามุมมน 3"/>
          <p:cNvSpPr/>
          <p:nvPr/>
        </p:nvSpPr>
        <p:spPr>
          <a:xfrm>
            <a:off x="446944" y="188640"/>
            <a:ext cx="8229511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332656"/>
            <a:ext cx="779091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2. คำสำคัญและ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ความหมาย ของสาระสำคัญ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ของแผนปฏิบัติราชการประจำปี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705075" y="1717651"/>
            <a:ext cx="813706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2.๖ มาตรการและโครงการ/กิจกรรม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en-US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เป็น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ส่วนที่รวบรวมมาตรการที่หน่วยงานจะ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ดำเนินการ เพื่อ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ขับเคลื่อนแผนฯ ให้บรรลุเป้าประสงค์การ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พัฒนา</a:t>
            </a:r>
          </a:p>
          <a:p>
            <a:pPr algn="thaiDist"/>
            <a:r>
              <a:rPr lang="th-TH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โครงการ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/กิจกรรม หมายถึง ภารกิจที่หน่วยงานจะต้อง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ดำเนินการ          เพื่อ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สนับสนุนหรือผลักดันมาตรการที่ได้กำหนดไว้ โดยแบ่งออกเป็น 2 ส่วนคือ 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863164" y="4351965"/>
            <a:ext cx="784887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2.๖.1 ส่วนที่ 1 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การบริการสาธารณะ หมายถึง ส่วนที่บรรจุโครงการ/กิจกรรมที่จะดำเนินการเพื่อให้เกิดผลในการแก้ไขปัญหา การให้บริการสาธารณะ หรือการพัฒนาพื้นที่ เฉพาะที่เป็นงานยุทธศาสตร์และต้องสอดคล้องกับมาตรการ เป้าประสงค์ และมิติในด้านที่ ๑ - 6 ของแผนปฏิบัติราชการกรุงเทพมหานคร ประจำปี พ.ศ. 2563  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2360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สี่เหลี่ยมผืนผ้ามุมมน 8"/>
          <p:cNvSpPr/>
          <p:nvPr/>
        </p:nvSpPr>
        <p:spPr>
          <a:xfrm>
            <a:off x="462689" y="4663388"/>
            <a:ext cx="8445536" cy="187220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สี่เหลี่ยมผืนผ้ามุมมน 3"/>
          <p:cNvSpPr/>
          <p:nvPr/>
        </p:nvSpPr>
        <p:spPr>
          <a:xfrm>
            <a:off x="446944" y="188640"/>
            <a:ext cx="8229511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332656"/>
            <a:ext cx="779091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2. คำสำคัญและ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ความหมาย ของสาระสำคัญ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ของแผนปฏิบัติราชการประจำปี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สี่เหลี่ยมผืนผ้ามุมมน 5"/>
          <p:cNvSpPr/>
          <p:nvPr/>
        </p:nvSpPr>
        <p:spPr>
          <a:xfrm>
            <a:off x="446944" y="1708961"/>
            <a:ext cx="8461281" cy="28083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thaiDist"/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2.๖.2 ส่วนที่ 2 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การบริหารจัดการ หมายถึง ส่วนที่บรรจุโครงการ/กิจกรรมที่มีลักษณะงานบริหาร-จัดการทั่วไปของหน่วยงาน เพื่ออำนวยการภายใน หรือการอำนวยการสนับสนุนให้การให้บริการสาธารณะ การแก้ไขปัญหา หรือการพัฒนาพื้นที่ของหน่วยงานตามเป้าหมายที่กำหนดไว้ในด้านที่ 1 – 6 ให้บรรลุผลหรือมีประสิทธิภาพมากขึ้น เฉพาะที่เป็นงานยุทธศาสตร์ และต้องสอดคล้องกับมาตรการ เป้าประสงค์ และมิติ  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         ใน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ด้านที่ 7 ของแผน-ปฏิบัติราชการกรุงเทพมหานคร ประจำปี พ.ศ. 2563  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4392" y="4663388"/>
            <a:ext cx="814720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en-US" b="1" dirty="0">
                <a:latin typeface="TH SarabunIT๙" pitchFamily="34" charset="-34"/>
                <a:cs typeface="TH SarabunIT๙" pitchFamily="34" charset="-34"/>
              </a:rPr>
              <a:t>2.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๖</a:t>
            </a:r>
            <a:r>
              <a:rPr lang="en-US" b="1" dirty="0">
                <a:latin typeface="TH SarabunIT๙" pitchFamily="34" charset="-34"/>
                <a:cs typeface="TH SarabunIT๙" pitchFamily="34" charset="-34"/>
              </a:rPr>
              <a:t>.3</a:t>
            </a:r>
            <a:r>
              <a:rPr lang="en-US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กรณีที่ไม่มีโครงการสำคัญของหน่วยงานบรรจุในแผนปฏิบัติราชการกรุงเทพมหานครประจำปี พ.ศ. 2563 และหากพิจารณาแล้วว่าเป้าประสงค์ที่เกี่ยวข้องกับภารกิจของหน่วยงานไม่สามารถบรรลุผลตามเป้าหมายที่กำหนดไว้ได้ ให้หน่วยงานพิจารณาจัดทำโครงการยุทธศาสตร์เพิ่มเติม เพื่อขับเคลื่อนเป้าประสงค์นั้นได้ 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198732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มุมมน 6"/>
          <p:cNvSpPr/>
          <p:nvPr/>
        </p:nvSpPr>
        <p:spPr>
          <a:xfrm>
            <a:off x="251520" y="1717651"/>
            <a:ext cx="8712968" cy="315150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TextBox 3"/>
          <p:cNvSpPr txBox="1"/>
          <p:nvPr/>
        </p:nvSpPr>
        <p:spPr>
          <a:xfrm>
            <a:off x="467544" y="1916831"/>
            <a:ext cx="83529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	หาก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สถานการณ์และภารกิจของหน่วยงานไม่สอดคล้องกับมาตรการตามที่กำหนดไว้ในแผนปฏิบัติราชการกรุงเทพมหานคร ประจำปี พ.ศ. 2563 หน่วยงานสามารถกำหนดมาตรการขึ้นใหม่ </a:t>
            </a:r>
            <a:endParaRPr lang="th-TH" dirty="0" smtClean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โดย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ให้ระบุว่าเป็น 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“มาตรการของหน่วยงาน………………”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 แต่ต้องเป็นมาตรการที่สอดคล้องหรือสนับสนุนเป้าประสงค์การพัฒนาตามแผนปฏิบัติราชการกรุงเทพมหานครประจำปี พ.ศ. 2563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446944" y="188640"/>
            <a:ext cx="8229511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332656"/>
            <a:ext cx="779091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2. คำสำคัญและ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ความหมาย ของสาระสำคัญ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ของแผนปฏิบัติราชการประจำปี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708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มุมมน 5"/>
          <p:cNvSpPr/>
          <p:nvPr/>
        </p:nvSpPr>
        <p:spPr>
          <a:xfrm>
            <a:off x="1115616" y="188640"/>
            <a:ext cx="7200800" cy="936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683568" y="2420888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5400" b="1" dirty="0">
                <a:latin typeface="TH SarabunIT๙" pitchFamily="34" charset="-34"/>
                <a:cs typeface="TH SarabunIT๙" pitchFamily="34" charset="-34"/>
              </a:rPr>
              <a:t>แผนปฏิบัติราชการประจำปี พ.ศ. ๒๕๖3</a:t>
            </a:r>
            <a:endParaRPr lang="en-US" sz="5400" b="1" dirty="0"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en-US" sz="800" dirty="0">
                <a:latin typeface="TH SarabunIT๙" pitchFamily="34" charset="-34"/>
                <a:cs typeface="TH SarabunIT๙" pitchFamily="34" charset="-34"/>
              </a:rPr>
              <a:t> </a:t>
            </a:r>
          </a:p>
          <a:p>
            <a:pPr algn="ctr"/>
            <a:endParaRPr lang="th-TH" sz="800" b="1" dirty="0" smtClean="0"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5400" b="1" dirty="0" smtClean="0"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sz="5400" b="1" dirty="0">
                <a:latin typeface="TH SarabunIT๙" pitchFamily="34" charset="-34"/>
                <a:cs typeface="TH SarabunIT๙" pitchFamily="34" charset="-34"/>
              </a:rPr>
              <a:t>ชื่อหน่วยงาน)</a:t>
            </a:r>
            <a:endParaRPr lang="en-US" sz="5400" b="1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/>
              <a:t/>
            </a:r>
            <a:br>
              <a:rPr lang="th-TH" b="1" dirty="0"/>
            </a:br>
            <a:endParaRPr lang="th-TH" dirty="0"/>
          </a:p>
        </p:txBody>
      </p:sp>
      <p:sp>
        <p:nvSpPr>
          <p:cNvPr id="5" name="TextBox 4"/>
          <p:cNvSpPr txBox="1"/>
          <p:nvPr/>
        </p:nvSpPr>
        <p:spPr>
          <a:xfrm>
            <a:off x="1675733" y="404664"/>
            <a:ext cx="62087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ตัวอย่างรูปเล่มแผนปฏิบัติราชการประจำปี พ.ศ.2563</a:t>
            </a:r>
            <a:endParaRPr lang="th-TH" sz="32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548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มุมมน 3"/>
          <p:cNvSpPr/>
          <p:nvPr/>
        </p:nvSpPr>
        <p:spPr>
          <a:xfrm>
            <a:off x="1115616" y="188640"/>
            <a:ext cx="7344876" cy="936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1475656" y="404664"/>
            <a:ext cx="68291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ตัวอย่างรูปเล่มแผนปฏิบัติราชการประจำปี พ.ศ.2563 (ต่อ)</a:t>
            </a:r>
            <a:endParaRPr lang="th-TH" sz="32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605" y="1988840"/>
            <a:ext cx="799288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คำนำ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	………………………..…………………………………………………………………………………………………………………..……………………………………………………………………………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……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	……………………………………………………………………………………………………………………………………………..……………………………………………………………………………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……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	……………………………………………………………………………………………………………………………………</a:t>
            </a:r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838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มุมมน 3"/>
          <p:cNvSpPr/>
          <p:nvPr/>
        </p:nvSpPr>
        <p:spPr>
          <a:xfrm>
            <a:off x="1115616" y="188640"/>
            <a:ext cx="7200800" cy="936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1331640" y="404664"/>
            <a:ext cx="67687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ตัวอย่างรูปเล่มแผนปฏิบัติราชการประจำปี พ.ศ.2563 (</a:t>
            </a:r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ต่อ)</a:t>
            </a:r>
          </a:p>
          <a:p>
            <a:endParaRPr lang="th-TH" sz="32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628800"/>
            <a:ext cx="842493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u="sng" dirty="0" smtClean="0">
                <a:latin typeface="TH SarabunIT๙" pitchFamily="34" charset="-34"/>
                <a:cs typeface="TH SarabunIT๙" pitchFamily="34" charset="-34"/>
              </a:rPr>
              <a:t>สารบัญ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								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หน้า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คำนำ</a:t>
            </a:r>
          </a:p>
          <a:p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สารบัญ</a:t>
            </a:r>
          </a:p>
          <a:p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สาระสำคัญ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ของแผนปฏิบัติราชการประจำปี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th-TH" dirty="0">
                <a:latin typeface="TH SarabunIT๙" pitchFamily="34" charset="-34"/>
                <a:cs typeface="TH SarabunIT๙" pitchFamily="34" charset="-34"/>
              </a:rPr>
              <a:t>ข้อมูลทั่วไป/สถานการณ์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th-TH" dirty="0">
                <a:latin typeface="TH SarabunIT๙" pitchFamily="34" charset="-34"/>
                <a:cs typeface="TH SarabunIT๙" pitchFamily="34" charset="-34"/>
              </a:rPr>
              <a:t>วิสัยทัศน์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th-TH" dirty="0" err="1">
                <a:latin typeface="TH SarabunIT๙" pitchFamily="34" charset="-34"/>
                <a:cs typeface="TH SarabunIT๙" pitchFamily="34" charset="-34"/>
              </a:rPr>
              <a:t>พันธ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กิจ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th-TH" dirty="0">
                <a:latin typeface="TH SarabunIT๙" pitchFamily="34" charset="-34"/>
                <a:cs typeface="TH SarabunIT๙" pitchFamily="34" charset="-34"/>
              </a:rPr>
              <a:t>เป้าหมาย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th-TH" dirty="0">
                <a:latin typeface="TH SarabunIT๙" pitchFamily="34" charset="-34"/>
                <a:cs typeface="TH SarabunIT๙" pitchFamily="34" charset="-34"/>
              </a:rPr>
              <a:t>ตัวชี้วัดผลการดำเนินงานหลัก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en-US" sz="3200" dirty="0"/>
              <a:t> </a:t>
            </a:r>
            <a:endParaRPr lang="en-US" dirty="0"/>
          </a:p>
          <a:p>
            <a:endParaRPr lang="th-TH" sz="3200" dirty="0"/>
          </a:p>
        </p:txBody>
      </p:sp>
    </p:spTree>
    <p:extLst>
      <p:ext uri="{BB962C8B-B14F-4D97-AF65-F5344CB8AC3E}">
        <p14:creationId xmlns="" xmlns:p14="http://schemas.microsoft.com/office/powerpoint/2010/main" val="371591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3959" y="1844824"/>
            <a:ext cx="800411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b="1" u="sng" dirty="0" smtClean="0">
                <a:latin typeface="TH SarabunIT๙" pitchFamily="34" charset="-34"/>
                <a:cs typeface="TH SarabunIT๙" pitchFamily="34" charset="-34"/>
              </a:rPr>
              <a:t>สารบัญ (ต่อ)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								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หน้า</a:t>
            </a:r>
            <a:endParaRPr lang="th-TH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มาตรการ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และโครงการ/กิจกรรม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th-TH" dirty="0">
                <a:latin typeface="TH SarabunIT๙" pitchFamily="34" charset="-34"/>
                <a:cs typeface="TH SarabunIT๙" pitchFamily="34" charset="-34"/>
              </a:rPr>
              <a:t>ส่วนที่ 1 การบริการสาธารณะ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th-TH" dirty="0">
                <a:latin typeface="TH SarabunIT๙" pitchFamily="34" charset="-34"/>
                <a:cs typeface="TH SarabunIT๙" pitchFamily="34" charset="-34"/>
              </a:rPr>
              <a:t>ส่วนที่ 2 การบริหารจัดการ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th-TH" dirty="0">
                <a:latin typeface="TH SarabunIT๙" pitchFamily="34" charset="-34"/>
                <a:cs typeface="TH SarabunIT๙" pitchFamily="34" charset="-34"/>
              </a:rPr>
              <a:t>สรุปโครงการ/กิจกรรมและงบประมาณ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>
                <a:latin typeface="TH SarabunIT๙" pitchFamily="34" charset="-34"/>
                <a:cs typeface="TH SarabunIT๙" pitchFamily="34" charset="-34"/>
              </a:rPr>
              <a:t>รายละเอียดโครงการที่จะขอรับการจัดสรรงบประมาณ (แยกรายโครงการ) 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>
                <a:latin typeface="TH SarabunIT๙" pitchFamily="34" charset="-34"/>
                <a:cs typeface="TH SarabunIT๙" pitchFamily="34" charset="-34"/>
              </a:rPr>
              <a:t>บัญชีรายการ/โครงการประจำพื้นฐาน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  <p:sp>
        <p:nvSpPr>
          <p:cNvPr id="6" name="สี่เหลี่ยมผืนผ้ามุมมน 5"/>
          <p:cNvSpPr/>
          <p:nvPr/>
        </p:nvSpPr>
        <p:spPr>
          <a:xfrm>
            <a:off x="1115616" y="188640"/>
            <a:ext cx="7200800" cy="936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1301459" y="404664"/>
            <a:ext cx="68291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ตัวอย่างรูปเล่มแผนปฏิบัติราชการประจำปี พ.ศ.2563 </a:t>
            </a:r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(ต่อ)</a:t>
            </a:r>
          </a:p>
          <a:p>
            <a:endParaRPr lang="th-TH" sz="32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665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5966" y="1637891"/>
            <a:ext cx="835292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สาระสำคัญของแผนปฏิบัติราชการประจำปี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en-US" dirty="0">
                <a:latin typeface="TH SarabunIT๙" pitchFamily="34" charset="-34"/>
                <a:cs typeface="TH SarabunIT๙" pitchFamily="34" charset="-34"/>
              </a:rPr>
              <a:t> </a:t>
            </a:r>
          </a:p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ข้อมูลทั่วไป/สถานการณ์ของพื้นที่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	………………………..………………………………………………………………………………………..……………………………………………………………………………………………………………………………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วิสัยทัศน์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	………………………..……………………………………………………………………………………..…………………………………………………………………</a:t>
            </a:r>
            <a:r>
              <a:rPr lang="en-US" b="1" dirty="0">
                <a:latin typeface="TH SarabunIT๙" pitchFamily="34" charset="-34"/>
                <a:cs typeface="TH SarabunIT๙" pitchFamily="34" charset="-34"/>
              </a:rPr>
              <a:t> 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err="1">
                <a:latin typeface="TH SarabunIT๙" pitchFamily="34" charset="-34"/>
                <a:cs typeface="TH SarabunIT๙" pitchFamily="34" charset="-34"/>
              </a:rPr>
              <a:t>พันธ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กิจ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	………………………..………………………………………………………………………………………………..…………………………………………………………………………………………………………………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1115616" y="188640"/>
            <a:ext cx="7200800" cy="936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1403648" y="404664"/>
            <a:ext cx="68291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ตัวอย่างรูปเล่มแผนปฏิบัติราชการประจำปี พ.ศ.2563 </a:t>
            </a:r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(ต่อ)</a:t>
            </a:r>
          </a:p>
          <a:p>
            <a:endParaRPr lang="th-TH" sz="32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9026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มุมมน 3"/>
          <p:cNvSpPr/>
          <p:nvPr/>
        </p:nvSpPr>
        <p:spPr>
          <a:xfrm>
            <a:off x="1115616" y="188640"/>
            <a:ext cx="7200800" cy="936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1301459" y="404664"/>
            <a:ext cx="68291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ตัวอย่างรูปเล่มแผนปฏิบัติราชการประจำปี พ.ศ.2563 </a:t>
            </a:r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(ต่อ)</a:t>
            </a:r>
          </a:p>
          <a:p>
            <a:endParaRPr lang="th-TH" sz="32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564" y="1484784"/>
            <a:ext cx="813690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เป้าหมาย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>
                <a:latin typeface="TH SarabunIT๙" pitchFamily="34" charset="-34"/>
                <a:cs typeface="TH SarabunIT๙" pitchFamily="34" charset="-34"/>
              </a:rPr>
              <a:t>1. ด้านที่  ……………………………………………………………..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>
                <a:latin typeface="TH SarabunIT๙" pitchFamily="34" charset="-34"/>
                <a:cs typeface="TH SarabunIT๙" pitchFamily="34" charset="-34"/>
              </a:rPr>
              <a:t>               มิติที่ …………………………………………………………………………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>
                <a:latin typeface="TH SarabunIT๙" pitchFamily="34" charset="-34"/>
                <a:cs typeface="TH SarabunIT๙" pitchFamily="34" charset="-34"/>
              </a:rPr>
              <a:t>                 เป้าประสงค์ที่ ………………………………………………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>
                <a:latin typeface="TH SarabunIT๙" pitchFamily="34" charset="-34"/>
                <a:cs typeface="TH SarabunIT๙" pitchFamily="34" charset="-34"/>
              </a:rPr>
              <a:t>                 เป้าประสงค์ที่ 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………………………………………………</a:t>
            </a:r>
          </a:p>
          <a:p>
            <a:pPr algn="ctr"/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ฯลฯ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en-US" b="1" dirty="0"/>
              <a:t> </a:t>
            </a:r>
            <a:endParaRPr lang="en-US" dirty="0"/>
          </a:p>
          <a:p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564" y="4077072"/>
            <a:ext cx="799288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ตัวชี้วัด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ผลการดำเนินงานหลัก 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1.…………………………………………………………………………………………………………………….…….……………......……………………………………………………………………………………………….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2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.………………………………………………………………………………</a:t>
            </a:r>
            <a:r>
              <a:rPr lang="en-US" dirty="0" smtClean="0">
                <a:latin typeface="TH SarabunIT๙" pitchFamily="34" charset="-34"/>
                <a:cs typeface="TH SarabunIT๙" pitchFamily="34" charset="-34"/>
              </a:rPr>
              <a:t>…………………………………..……………………….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..……………………………………………………………………………………………….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 ฯลฯ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243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ลูกศรขวา 8"/>
          <p:cNvSpPr/>
          <p:nvPr/>
        </p:nvSpPr>
        <p:spPr>
          <a:xfrm>
            <a:off x="218800" y="2996951"/>
            <a:ext cx="3124511" cy="1296145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TextBox 9"/>
          <p:cNvSpPr txBox="1"/>
          <p:nvPr/>
        </p:nvSpPr>
        <p:spPr>
          <a:xfrm>
            <a:off x="258537" y="3316522"/>
            <a:ext cx="3054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14 - 30 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พฤศจิกายน ๒๕๖๑</a:t>
            </a:r>
          </a:p>
        </p:txBody>
      </p:sp>
      <p:sp>
        <p:nvSpPr>
          <p:cNvPr id="11" name="สี่เหลี่ยมผืนผ้ามุมมน 10"/>
          <p:cNvSpPr/>
          <p:nvPr/>
        </p:nvSpPr>
        <p:spPr>
          <a:xfrm>
            <a:off x="3648631" y="1556792"/>
            <a:ext cx="5369738" cy="482453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thaiDist"/>
            <a:r>
              <a:rPr lang="th-TH" dirty="0" smtClean="0"/>
              <a:t>	หน่วยงานจัดทำคำของบประมาณรายจ่ายประจำปี พ.ศ.2563 พร้อมบันทึกข้อมูลคำของบประมาณลงในระบบคอมพิวเตอร์ และจัดเอกสารคำของบประมาณให้สำนักงบประมาณกรุงเทพมหานคร ดังนี้</a:t>
            </a:r>
          </a:p>
          <a:p>
            <a:pPr marL="342900" indent="-342900" algn="thaiDist">
              <a:buFont typeface="Wingdings" pitchFamily="2" charset="2"/>
              <a:buChar char="Ø"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หมวดเงินเดือนและค่าจ้างประจำ</a:t>
            </a:r>
          </a:p>
          <a:p>
            <a:pPr marL="342900" indent="-342900" algn="thaiDist">
              <a:buFont typeface="Wingdings" pitchFamily="2" charset="2"/>
              <a:buChar char="Ø"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หมวดค่าจ้างชั่วคราว</a:t>
            </a:r>
          </a:p>
          <a:p>
            <a:pPr marL="342900" indent="-342900" algn="thaiDist">
              <a:buFont typeface="Wingdings" pitchFamily="2" charset="2"/>
              <a:buChar char="Ø"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หมวดค่าตอบแทนใช้สอยและวัสดุ</a:t>
            </a:r>
          </a:p>
          <a:p>
            <a:pPr marL="342900" indent="-342900" algn="thaiDist">
              <a:buFont typeface="Wingdings" pitchFamily="2" charset="2"/>
              <a:buChar char="Ø"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หมวดค่าสาธารณูปโภค</a:t>
            </a:r>
          </a:p>
          <a:p>
            <a:pPr marL="342900" indent="-342900" algn="thaiDist">
              <a:buFont typeface="Wingdings" pitchFamily="2" charset="2"/>
              <a:buChar char="Ø"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หมวดเงินอุดหนุน</a:t>
            </a:r>
          </a:p>
          <a:p>
            <a:pPr marL="342900" indent="-342900" algn="thaiDist">
              <a:buFont typeface="Wingdings" pitchFamily="2" charset="2"/>
              <a:buChar char="Ø"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โครงการต่อเนื่อง</a:t>
            </a:r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สี่เหลี่ยมผืนผ้ามุมมน 6"/>
          <p:cNvSpPr/>
          <p:nvPr/>
        </p:nvSpPr>
        <p:spPr>
          <a:xfrm>
            <a:off x="217908" y="158237"/>
            <a:ext cx="8818588" cy="10772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8" name="TextBox 7"/>
          <p:cNvSpPr txBox="1"/>
          <p:nvPr/>
        </p:nvSpPr>
        <p:spPr>
          <a:xfrm>
            <a:off x="323528" y="153436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ปฏิทิน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แนวทางการจัดทำงบประมาณรายจ่าย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ประจำปี</a:t>
            </a:r>
            <a:br>
              <a:rPr lang="th-TH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งบประมาณ พ.ศ.2563 และ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แผนปฏิบัติราชการประจำปี พ.ศ.๒๕๖๓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ของหน่วยงาน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785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มุมมน 3"/>
          <p:cNvSpPr/>
          <p:nvPr/>
        </p:nvSpPr>
        <p:spPr>
          <a:xfrm>
            <a:off x="1115616" y="188640"/>
            <a:ext cx="7200800" cy="936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1301459" y="404664"/>
            <a:ext cx="68291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ตัวอย่างรูปเล่มแผนปฏิบัติราชการประจำปี พ.ศ.2563 </a:t>
            </a:r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(ต่อ)</a:t>
            </a:r>
          </a:p>
          <a:p>
            <a:endParaRPr lang="th-TH" sz="3200" b="1" dirty="0">
              <a:latin typeface="TH SarabunIT๙" pitchFamily="34" charset="-34"/>
              <a:cs typeface="TH SarabunIT๙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2577856"/>
              </p:ext>
            </p:extLst>
          </p:nvPr>
        </p:nvGraphicFramePr>
        <p:xfrm>
          <a:off x="973729" y="4797152"/>
          <a:ext cx="7484574" cy="16561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3"/>
                <a:gridCol w="3690952"/>
                <a:gridCol w="2857519"/>
              </a:tblGrid>
              <a:tr h="5520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ลำดับที่</a:t>
                      </a:r>
                      <a:endParaRPr lang="en-US" sz="20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ตัวชี้วัด</a:t>
                      </a:r>
                      <a:endParaRPr lang="en-US" sz="20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ค่าเป้าหมาย</a:t>
                      </a:r>
                      <a:endParaRPr lang="en-US" sz="20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8580" marR="68580" marT="0" marB="0"/>
                </a:tc>
              </a:tr>
              <a:tr h="552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</a:tr>
              <a:tr h="552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95536" y="1700808"/>
            <a:ext cx="84969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u="sng" dirty="0">
                <a:latin typeface="TH SarabunIT๙" pitchFamily="34" charset="-34"/>
                <a:cs typeface="TH SarabunIT๙" pitchFamily="34" charset="-34"/>
              </a:rPr>
              <a:t>ส่วนที่ ๑ การบริการสาธารณะ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(เนื้อหาส่วนนี้จะครอบคลุมเฉพาะด้านที่ 1 – 6 ตามแผนปฏิบัติราชการกรุงเทพมหานคร ประจำปี พ.ศ. 2563)</a:t>
            </a:r>
            <a:endParaRPr lang="en-US" sz="2400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ด้านที่</a:t>
            </a: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en-US" sz="2400" dirty="0">
                <a:latin typeface="TH SarabunIT๙" pitchFamily="34" charset="-34"/>
                <a:cs typeface="TH SarabunIT๙" pitchFamily="34" charset="-34"/>
              </a:rPr>
              <a:t>………………………………………………………………………………..</a:t>
            </a: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 </a:t>
            </a:r>
            <a:endParaRPr lang="en-US" sz="2400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มิติที่ </a:t>
            </a: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……………………………………………………………………………….….</a:t>
            </a:r>
            <a:endParaRPr lang="en-US" sz="2400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เป้าประสงค์ที่</a:t>
            </a: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1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……………………………………………………….....…….…………………………………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……………………….</a:t>
            </a:r>
            <a:endParaRPr lang="en-US" sz="2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4183052"/>
            <a:ext cx="1787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ตัวชี้วัด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เป้าประสงค์</a:t>
            </a:r>
            <a:endParaRPr lang="en-US" sz="24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8690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556792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มาตรการสนับสนุนเป้าประสงค์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มาตรการที่ 1 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……………………………………</a:t>
            </a:r>
            <a:r>
              <a:rPr lang="en-US" dirty="0" smtClean="0">
                <a:latin typeface="TH SarabunIT๙" pitchFamily="34" charset="-34"/>
                <a:cs typeface="TH SarabunIT๙" pitchFamily="34" charset="-34"/>
              </a:rPr>
              <a:t>……………………………………………………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1115616" y="188640"/>
            <a:ext cx="7200800" cy="936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1301459" y="404664"/>
            <a:ext cx="68291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ตัวอย่างรูปเล่มแผนปฏิบัติราชการประจำปี พ.ศ.2563 </a:t>
            </a:r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(ต่อ)</a:t>
            </a:r>
          </a:p>
          <a:p>
            <a:endParaRPr lang="th-TH" sz="3200" b="1" dirty="0">
              <a:latin typeface="TH SarabunIT๙" pitchFamily="34" charset="-34"/>
              <a:cs typeface="TH SarabunIT๙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80596778"/>
              </p:ext>
            </p:extLst>
          </p:nvPr>
        </p:nvGraphicFramePr>
        <p:xfrm>
          <a:off x="685697" y="3140968"/>
          <a:ext cx="7630719" cy="1545117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54382"/>
                <a:gridCol w="3763022"/>
                <a:gridCol w="2913315"/>
              </a:tblGrid>
              <a:tr h="515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ลำดับที่</a:t>
                      </a:r>
                      <a:endParaRPr lang="en-US" sz="20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3981" marR="639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ตัวชี้วัด</a:t>
                      </a:r>
                      <a:endParaRPr lang="en-US" sz="20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3981" marR="639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ค่าเป้าหมาย</a:t>
                      </a:r>
                      <a:endParaRPr lang="en-US" sz="20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3981" marR="63981" marT="0" marB="0"/>
                </a:tc>
              </a:tr>
              <a:tr h="515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3981" marR="639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300" dirty="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3981" marR="639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3981" marR="63981" marT="0" marB="0"/>
                </a:tc>
              </a:tr>
              <a:tr h="515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3981" marR="639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300" dirty="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3981" marR="639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300" dirty="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3981" marR="63981" marT="0" marB="0"/>
                </a:tc>
              </a:tr>
            </a:tbl>
          </a:graphicData>
        </a:graphic>
      </p:graphicFrame>
      <p:graphicFrame>
        <p:nvGraphicFramePr>
          <p:cNvPr id="8" name="ตาราง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91907138"/>
              </p:ext>
            </p:extLst>
          </p:nvPr>
        </p:nvGraphicFramePr>
        <p:xfrm>
          <a:off x="548142" y="5085184"/>
          <a:ext cx="8153399" cy="1368152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5038801"/>
                <a:gridCol w="1567083"/>
                <a:gridCol w="1547515"/>
              </a:tblGrid>
              <a:tr h="456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โครงการยุทธศาสตร์</a:t>
                      </a:r>
                      <a:endParaRPr lang="en-US" sz="20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งบประมาณ</a:t>
                      </a:r>
                      <a:endParaRPr lang="en-US" sz="20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ส่วนราชการ</a:t>
                      </a:r>
                      <a:endParaRPr lang="en-US" sz="20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</a:tr>
              <a:tr h="9121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โครงการ.………………………………………</a:t>
                      </a:r>
                      <a:r>
                        <a:rPr lang="th-TH" sz="2400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…............................... โครงการ</a:t>
                      </a: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………………………………….....................................</a:t>
                      </a:r>
                      <a:r>
                        <a:rPr lang="th-TH" sz="2400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…</a:t>
                      </a:r>
                      <a:endParaRPr lang="en-US" sz="2400" b="0" dirty="0"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….………….......……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….………….......……</a:t>
                      </a:r>
                      <a:endParaRPr lang="en-US" sz="2400" dirty="0" smtClean="0"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……........………..…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….………….......…</a:t>
                      </a:r>
                      <a:endParaRPr lang="en-US" sz="2400" dirty="0" smtClean="0"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83568" y="2510899"/>
            <a:ext cx="18117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ตัวชี้วัด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มาตรการ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6898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628800"/>
            <a:ext cx="87129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2400" b="1" u="sng" dirty="0">
                <a:latin typeface="TH SarabunIT๙" pitchFamily="34" charset="-34"/>
                <a:cs typeface="TH SarabunIT๙" pitchFamily="34" charset="-34"/>
              </a:rPr>
              <a:t>ส่วนที่ ๒ การบริหารจัดการ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(เนื้อหาส่วนนี้จะครอบคลุมเฉพาะด้านที่ 7 ตามแผนปฏิบัติราชการกรุงเทพมหานคร ประจำปี พ.ศ. 2563)</a:t>
            </a:r>
            <a:endParaRPr lang="en-US" sz="2400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ด้านที่ 7 การบริหารจัดการเมืองมหานคร</a:t>
            </a:r>
            <a:endParaRPr lang="en-US" sz="2400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มิติที่ </a:t>
            </a: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………………………………………………………………………………….</a:t>
            </a:r>
            <a:endParaRPr lang="en-US" sz="2400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เป้าประสงค์ที่</a:t>
            </a: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1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…............................................……………………………………………………………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……………………….</a:t>
            </a:r>
            <a:endParaRPr lang="en-US" sz="2400" dirty="0">
              <a:latin typeface="TH SarabunIT๙" pitchFamily="34" charset="-34"/>
              <a:cs typeface="TH SarabunIT๙" pitchFamily="34" charset="-34"/>
            </a:endParaRPr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63331302"/>
              </p:ext>
            </p:extLst>
          </p:nvPr>
        </p:nvGraphicFramePr>
        <p:xfrm>
          <a:off x="793709" y="4509120"/>
          <a:ext cx="7484574" cy="15841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3"/>
                <a:gridCol w="3690952"/>
                <a:gridCol w="2857519"/>
              </a:tblGrid>
              <a:tr h="4800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ลำดับที่</a:t>
                      </a:r>
                      <a:endParaRPr lang="en-US" sz="20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ตัวชี้วัด</a:t>
                      </a:r>
                      <a:endParaRPr lang="en-US" sz="20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ค่าเป้าหมาย</a:t>
                      </a:r>
                      <a:endParaRPr lang="en-US" sz="20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8580" marR="68580" marT="0" marB="0"/>
                </a:tc>
              </a:tr>
              <a:tr h="552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</a:tr>
              <a:tr h="552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สี่เหลี่ยมผืนผ้ามุมมน 5"/>
          <p:cNvSpPr/>
          <p:nvPr/>
        </p:nvSpPr>
        <p:spPr>
          <a:xfrm>
            <a:off x="1115616" y="188640"/>
            <a:ext cx="7200800" cy="936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1301459" y="404664"/>
            <a:ext cx="68291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ตัวอย่างรูปเล่มแผนปฏิบัติราชการประจำปี พ.ศ.2563 </a:t>
            </a:r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(ต่อ)</a:t>
            </a:r>
          </a:p>
          <a:p>
            <a:endParaRPr lang="th-TH" sz="32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7624" y="4005064"/>
            <a:ext cx="1787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ตัวชี้วัด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เป้าประสงค์</a:t>
            </a:r>
            <a:endParaRPr lang="en-US" sz="24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553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มุมมน 3"/>
          <p:cNvSpPr/>
          <p:nvPr/>
        </p:nvSpPr>
        <p:spPr>
          <a:xfrm>
            <a:off x="1115616" y="188640"/>
            <a:ext cx="7200800" cy="936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1301459" y="404664"/>
            <a:ext cx="68291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ตัวอย่างรูปเล่มแผนปฏิบัติราชการประจำปี พ.ศ.2563 </a:t>
            </a:r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(ต่อ)</a:t>
            </a:r>
          </a:p>
          <a:p>
            <a:endParaRPr lang="th-TH" sz="32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1556792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มาตรการสนับสนุนเป้าประสงค์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มาตรการที่ 1 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……………………………………</a:t>
            </a:r>
            <a:r>
              <a:rPr lang="en-US" dirty="0" smtClean="0">
                <a:latin typeface="TH SarabunIT๙" pitchFamily="34" charset="-34"/>
                <a:cs typeface="TH SarabunIT๙" pitchFamily="34" charset="-34"/>
              </a:rPr>
              <a:t>……………………………………………………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05434025"/>
              </p:ext>
            </p:extLst>
          </p:nvPr>
        </p:nvGraphicFramePr>
        <p:xfrm>
          <a:off x="685697" y="3068960"/>
          <a:ext cx="7630719" cy="1545117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54382"/>
                <a:gridCol w="3763022"/>
                <a:gridCol w="2913315"/>
              </a:tblGrid>
              <a:tr h="515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ลำดับที่</a:t>
                      </a:r>
                      <a:endParaRPr lang="en-US" sz="19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3981" marR="639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ตัวชี้วัด</a:t>
                      </a:r>
                      <a:endParaRPr lang="en-US" sz="19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3981" marR="639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2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ค่าเป้าหมาย</a:t>
                      </a:r>
                      <a:endParaRPr lang="en-US" sz="19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3981" marR="63981" marT="0" marB="0"/>
                </a:tc>
              </a:tr>
              <a:tr h="515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3981" marR="639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300" dirty="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3981" marR="639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3981" marR="63981" marT="0" marB="0"/>
                </a:tc>
              </a:tr>
              <a:tr h="515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3981" marR="639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3981" marR="639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300" dirty="0"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3981" marR="63981" marT="0" marB="0"/>
                </a:tc>
              </a:tr>
            </a:tbl>
          </a:graphicData>
        </a:graphic>
      </p:graphicFrame>
      <p:graphicFrame>
        <p:nvGraphicFramePr>
          <p:cNvPr id="8" name="ตาราง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00344085"/>
              </p:ext>
            </p:extLst>
          </p:nvPr>
        </p:nvGraphicFramePr>
        <p:xfrm>
          <a:off x="639316" y="4869160"/>
          <a:ext cx="8153399" cy="1512168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5038801"/>
                <a:gridCol w="1567083"/>
                <a:gridCol w="1547515"/>
              </a:tblGrid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โครงการยุทธศาสตร์</a:t>
                      </a:r>
                      <a:endParaRPr lang="en-US" sz="20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งบประมาณ</a:t>
                      </a:r>
                      <a:endParaRPr lang="en-US" sz="20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ส่วนราชการ</a:t>
                      </a:r>
                      <a:endParaRPr lang="en-US" sz="20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</a:tr>
              <a:tr h="10081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โครงการ.………………………………………</a:t>
                      </a:r>
                      <a:r>
                        <a:rPr lang="th-TH" sz="2400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…...............................</a:t>
                      </a:r>
                      <a:endParaRPr lang="en-US" sz="2400" dirty="0"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โครงการ………………………………….....................................</a:t>
                      </a:r>
                      <a:r>
                        <a:rPr lang="th-TH" sz="2400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…</a:t>
                      </a:r>
                      <a:endParaRPr lang="en-US" sz="2400" b="0" dirty="0"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….………….......……….………….......……</a:t>
                      </a:r>
                      <a:endParaRPr lang="en-US" sz="2400" dirty="0" smtClean="0"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……........………..…….………….......…</a:t>
                      </a:r>
                      <a:endParaRPr lang="en-US" sz="2400" dirty="0" smtClean="0"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83568" y="2511557"/>
            <a:ext cx="15808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ตัวชี้วัด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มาตรการ</a:t>
            </a:r>
            <a:endParaRPr lang="en-US" sz="24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4183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มุมมน 3"/>
          <p:cNvSpPr/>
          <p:nvPr/>
        </p:nvSpPr>
        <p:spPr>
          <a:xfrm>
            <a:off x="1115616" y="188640"/>
            <a:ext cx="7200800" cy="936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1301459" y="404664"/>
            <a:ext cx="68291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ตัวอย่างรูปเล่มแผนปฏิบัติราชการประจำปี พ.ศ.2563 </a:t>
            </a:r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(ต่อ)</a:t>
            </a:r>
          </a:p>
          <a:p>
            <a:endParaRPr lang="th-TH" sz="32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5" y="1486901"/>
            <a:ext cx="72827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สรุปโครงการและงบประมาณที่จะดำเนินการในปีงบประมาณ พ.ศ.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2563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58110138"/>
              </p:ext>
            </p:extLst>
          </p:nvPr>
        </p:nvGraphicFramePr>
        <p:xfrm>
          <a:off x="467545" y="2453925"/>
          <a:ext cx="8064896" cy="2682240"/>
        </p:xfrm>
        <a:graphic>
          <a:graphicData uri="http://schemas.openxmlformats.org/drawingml/2006/table">
            <a:tbl>
              <a:tblPr firstRow="1" firstCol="1" bandRow="1">
                <a:solidFill>
                  <a:schemeClr val="accent6"/>
                </a:solidFill>
                <a:tableStyleId>{93296810-A885-4BE3-A3E7-6D5BEEA58F35}</a:tableStyleId>
              </a:tblPr>
              <a:tblGrid>
                <a:gridCol w="907476"/>
                <a:gridCol w="2476900"/>
                <a:gridCol w="1224136"/>
                <a:gridCol w="1082987"/>
                <a:gridCol w="1221269"/>
                <a:gridCol w="1152128"/>
              </a:tblGrid>
              <a:tr h="97422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ลำดับที่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ชื่อโครงการยุทธศาสตร์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spc="-20" dirty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(เรียงลำดับหมายเลขมาตรการหลังโครงการ)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งบประมาณ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ความสอดคล้องกับ</a:t>
                      </a:r>
                      <a:r>
                        <a:rPr lang="th-TH" sz="2400" spc="-20" dirty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แผนปฏิบัติ</a:t>
                      </a:r>
                      <a:r>
                        <a:rPr lang="th-TH" sz="2400" spc="-2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ราชการ</a:t>
                      </a:r>
                      <a:r>
                        <a:rPr lang="th-TH" sz="24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กรุงเทพมหานคร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/>
                      </a:r>
                      <a:b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</a:b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ประจำปี พ.ศ. 2563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ส่วนราชการ</a:t>
                      </a:r>
                      <a:b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</a:b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ที่รับผิดชอบ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อยู่ในแผน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ไม่อยู่ในแผน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รวมงบประมาณทั้งสิ้น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ordia New"/>
                        <a:ea typeface="Cordia New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73436" y="1992260"/>
            <a:ext cx="3762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โครงการยุทธศาสตร์ตามลำดับความสำคัญ </a:t>
            </a:r>
            <a:endParaRPr lang="en-US" sz="2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19" y="5229200"/>
            <a:ext cx="889247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รวมโครงการ…………………………โครงการ รวมจำนวนเงิน .......................................บาท</a:t>
            </a:r>
            <a:endParaRPr lang="en-US" sz="2400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อยู่ในแผนปฏิบัติราชการกรุงเทพมหานคร ประจำปี พ.ศ. 2563    จำนวน.......โครงการ จำนวนเงิน</a:t>
            </a:r>
            <a:r>
              <a:rPr lang="en-US" sz="2400" dirty="0">
                <a:latin typeface="TH SarabunIT๙" pitchFamily="34" charset="-34"/>
                <a:cs typeface="TH SarabunIT๙" pitchFamily="34" charset="-34"/>
              </a:rPr>
              <a:t>………</a:t>
            </a: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บาท</a:t>
            </a:r>
            <a:endParaRPr lang="en-US" sz="2400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ไม่อยู่ในแผนปฏิบัติราชการกรุงเทพมหานคร ประจำปี พ.ศ. 2563 จำนวน.......โครงการ จำนวนเงิน.........บาท</a:t>
            </a:r>
            <a:endParaRPr lang="en-US" sz="2400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en-US" sz="2400" dirty="0">
                <a:latin typeface="TH SarabunIT๙" pitchFamily="34" charset="-34"/>
                <a:cs typeface="TH SarabunIT๙" pitchFamily="34" charset="-34"/>
              </a:rPr>
              <a:t> </a:t>
            </a: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296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500175"/>
            <a:ext cx="3797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บัญชีรายการ/โครงการประจำ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พื้นฐาน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1115616" y="188640"/>
            <a:ext cx="7200800" cy="66859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1301459" y="214290"/>
            <a:ext cx="68291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ตัวอย่างรูปเล่มแผนปฏิบัติราชการประจำปี พ.ศ.2563 </a:t>
            </a:r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(ต่อ</a:t>
            </a:r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)</a:t>
            </a:r>
            <a:endParaRPr lang="th-TH" sz="3200" b="1" dirty="0">
              <a:latin typeface="TH SarabunIT๙" pitchFamily="34" charset="-34"/>
              <a:cs typeface="TH SarabunIT๙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72110223"/>
              </p:ext>
            </p:extLst>
          </p:nvPr>
        </p:nvGraphicFramePr>
        <p:xfrm>
          <a:off x="323528" y="2071678"/>
          <a:ext cx="8352926" cy="4724400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792087"/>
                <a:gridCol w="3744416"/>
                <a:gridCol w="2592288"/>
                <a:gridCol w="1224135"/>
              </a:tblGrid>
              <a:tr h="1885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ลำดับที่</a:t>
                      </a:r>
                      <a:endParaRPr lang="en-US" sz="24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ด้าน/แผนงาน</a:t>
                      </a:r>
                      <a:endParaRPr lang="en-US" sz="24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รายการ/โครงการ</a:t>
                      </a:r>
                      <a:endParaRPr lang="en-US" sz="24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งบประมาณ</a:t>
                      </a:r>
                      <a:endParaRPr lang="en-US" sz="24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</a:tr>
              <a:tr h="1885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200" b="1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๑</a:t>
                      </a:r>
                      <a:endParaRPr lang="en-US" sz="2200" b="1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ด้านการ</a:t>
                      </a:r>
                      <a:r>
                        <a:rPr lang="th-TH" sz="2200" b="1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บริหาร</a:t>
                      </a: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ทั่วไป </a:t>
                      </a:r>
                    </a:p>
                    <a:p>
                      <a:pPr lvl="1"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แผนงานบริหารทั่วไป</a:t>
                      </a:r>
                    </a:p>
                    <a:p>
                      <a:pPr lvl="1">
                        <a:spcAft>
                          <a:spcPts val="0"/>
                        </a:spcAft>
                      </a:pPr>
                      <a:endParaRPr lang="th-TH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lvl="1"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แผนงานบริหารงานปกครองและทะเบียน</a:t>
                      </a:r>
                    </a:p>
                    <a:p>
                      <a:pPr lvl="1">
                        <a:spcAft>
                          <a:spcPts val="0"/>
                        </a:spcAft>
                      </a:pPr>
                      <a:endParaRPr lang="th-TH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ฯลฯ</a:t>
                      </a: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h-TH" sz="2200" b="1" dirty="0" smtClean="0"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1. โครง</a:t>
                      </a:r>
                      <a:r>
                        <a:rPr lang="th-TH" sz="2200" b="1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การ......</a:t>
                      </a:r>
                      <a:r>
                        <a:rPr lang="en-US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.......................</a:t>
                      </a: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2. โ</a:t>
                      </a: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ครงการ......</a:t>
                      </a:r>
                      <a:r>
                        <a:rPr lang="en-US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.......................</a:t>
                      </a: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1. โครงการ.............................</a:t>
                      </a:r>
                      <a:endParaRPr lang="en-US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2. โครงการ.............................</a:t>
                      </a: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 </a:t>
                      </a: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</a:tr>
              <a:tr h="3771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200" b="1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๒</a:t>
                      </a: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ด้านการ</a:t>
                      </a:r>
                      <a:r>
                        <a:rPr lang="th-TH" sz="2200" b="1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รักษาความสะอาดและความเป็นระเบียบ</a:t>
                      </a: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เรียบร้อย</a:t>
                      </a:r>
                    </a:p>
                    <a:p>
                      <a:pPr lvl="1"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แผนงานบริหารทั่วไป</a:t>
                      </a:r>
                    </a:p>
                    <a:p>
                      <a:pPr lvl="1">
                        <a:spcAft>
                          <a:spcPts val="0"/>
                        </a:spcAft>
                      </a:pPr>
                      <a:endParaRPr lang="th-TH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lvl="1"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แผนงานพัฒนาและส่งเสริม</a:t>
                      </a:r>
                    </a:p>
                    <a:p>
                      <a:pPr lvl="1">
                        <a:spcAft>
                          <a:spcPts val="0"/>
                        </a:spcAft>
                      </a:pPr>
                      <a:endParaRPr lang="th-TH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ฯลฯ</a:t>
                      </a: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endParaRPr lang="th-TH" sz="2200" b="1" dirty="0" smtClean="0"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endParaRPr lang="th-TH" sz="2200" b="1" dirty="0" smtClean="0"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1. โครงการ......</a:t>
                      </a:r>
                      <a:r>
                        <a:rPr lang="en-US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.......................</a:t>
                      </a: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2. โ</a:t>
                      </a: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ครงการ......</a:t>
                      </a:r>
                      <a:r>
                        <a:rPr lang="en-US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.......................</a:t>
                      </a: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1. โครงการ.............................</a:t>
                      </a:r>
                      <a:endParaRPr lang="en-US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2. โครงการ.............................</a:t>
                      </a:r>
                      <a:endParaRPr lang="en-US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 </a:t>
                      </a: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0623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628800"/>
            <a:ext cx="37978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บัญชีรายการ/โครงการประจำพื้นฐาน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1115616" y="188640"/>
            <a:ext cx="7200800" cy="936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1301459" y="404664"/>
            <a:ext cx="68291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ตัวอย่างรูปเล่มแผนปฏิบัติราชการประจำปี พ.ศ.2563 </a:t>
            </a:r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(ต่อ)</a:t>
            </a:r>
          </a:p>
          <a:p>
            <a:endParaRPr lang="th-TH" sz="3200" b="1" dirty="0">
              <a:latin typeface="TH SarabunIT๙" pitchFamily="34" charset="-34"/>
              <a:cs typeface="TH SarabunIT๙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72110223"/>
              </p:ext>
            </p:extLst>
          </p:nvPr>
        </p:nvGraphicFramePr>
        <p:xfrm>
          <a:off x="323528" y="2357430"/>
          <a:ext cx="8352926" cy="3048000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792087"/>
                <a:gridCol w="3744416"/>
                <a:gridCol w="2592288"/>
                <a:gridCol w="1224135"/>
              </a:tblGrid>
              <a:tr h="1885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ลำดับที่</a:t>
                      </a:r>
                      <a:endParaRPr lang="en-US" sz="24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ด้าน/แผนงาน</a:t>
                      </a:r>
                      <a:endParaRPr lang="en-US" sz="24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รายการ/โครงการ</a:t>
                      </a:r>
                      <a:endParaRPr lang="en-US" sz="24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งบประมาณ</a:t>
                      </a:r>
                      <a:endParaRPr lang="en-US" sz="24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</a:tr>
              <a:tr h="1885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200" b="1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๓</a:t>
                      </a: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ด้านการ</a:t>
                      </a:r>
                      <a:r>
                        <a:rPr lang="th-TH" sz="2200" b="1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โยธาและระบบ</a:t>
                      </a: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จราจร</a:t>
                      </a:r>
                    </a:p>
                    <a:p>
                      <a:pPr lvl="1"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แผนงานบริหารทั่วไป</a:t>
                      </a:r>
                    </a:p>
                    <a:p>
                      <a:pPr lvl="1">
                        <a:spcAft>
                          <a:spcPts val="0"/>
                        </a:spcAft>
                      </a:pPr>
                      <a:endParaRPr lang="th-TH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lvl="1"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แผนงาน.พัฒนาการใช้ที่ดินและระบบจราจร</a:t>
                      </a:r>
                    </a:p>
                    <a:p>
                      <a:pPr lvl="1">
                        <a:spcAft>
                          <a:spcPts val="0"/>
                        </a:spcAft>
                      </a:pPr>
                      <a:endParaRPr lang="th-TH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ฯลฯ</a:t>
                      </a:r>
                      <a:endParaRPr lang="en-US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endParaRPr lang="th-TH" sz="2200" b="1" dirty="0" smtClean="0"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1. โครงการ......</a:t>
                      </a:r>
                      <a:r>
                        <a:rPr lang="en-US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.......................</a:t>
                      </a: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2. โ</a:t>
                      </a: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ครงการ......</a:t>
                      </a:r>
                      <a:r>
                        <a:rPr lang="en-US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.......................</a:t>
                      </a: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1. โครงการ.............................</a:t>
                      </a:r>
                      <a:endParaRPr lang="en-US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2. โครงการ.............................</a:t>
                      </a: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 </a:t>
                      </a: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0623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628800"/>
            <a:ext cx="37978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บัญชีรายการ/โครงการประจำพื้นฐาน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1115616" y="188640"/>
            <a:ext cx="7200800" cy="936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1301459" y="404664"/>
            <a:ext cx="68291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ตัวอย่างรูปเล่มแผนปฏิบัติราชการประจำปี พ.ศ.2563 </a:t>
            </a:r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(ต่อ)</a:t>
            </a:r>
          </a:p>
          <a:p>
            <a:endParaRPr lang="th-TH" sz="3200" b="1" dirty="0">
              <a:latin typeface="TH SarabunIT๙" pitchFamily="34" charset="-34"/>
              <a:cs typeface="TH SarabunIT๙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72110223"/>
              </p:ext>
            </p:extLst>
          </p:nvPr>
        </p:nvGraphicFramePr>
        <p:xfrm>
          <a:off x="323528" y="2357430"/>
          <a:ext cx="8352926" cy="2712720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792087"/>
                <a:gridCol w="3744416"/>
                <a:gridCol w="2592288"/>
                <a:gridCol w="1224135"/>
              </a:tblGrid>
              <a:tr h="1885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ลำดับที่</a:t>
                      </a:r>
                      <a:endParaRPr lang="en-US" sz="24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ด้าน/แผนงาน</a:t>
                      </a:r>
                      <a:endParaRPr lang="en-US" sz="24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รายการ/โครงการ</a:t>
                      </a:r>
                      <a:endParaRPr lang="en-US" sz="24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งบประมาณ</a:t>
                      </a:r>
                      <a:endParaRPr lang="en-US" sz="24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</a:tr>
              <a:tr h="1885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200" b="1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๔</a:t>
                      </a: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200" b="1" spc="-30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ด้านการ</a:t>
                      </a:r>
                      <a:r>
                        <a:rPr lang="th-TH" sz="2200" b="1" spc="-3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ระบายน้ำและบำบัดน้ำ</a:t>
                      </a:r>
                      <a:r>
                        <a:rPr lang="th-TH" sz="2200" b="1" spc="-30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เสีย</a:t>
                      </a:r>
                    </a:p>
                    <a:p>
                      <a:pPr lvl="1"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แผนงานบริหารทั่วไป</a:t>
                      </a:r>
                    </a:p>
                    <a:p>
                      <a:pPr lvl="1">
                        <a:spcAft>
                          <a:spcPts val="0"/>
                        </a:spcAft>
                      </a:pPr>
                      <a:endParaRPr lang="th-TH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lvl="1"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แผนงานพัฒนาระบบระบายน้ำ</a:t>
                      </a:r>
                    </a:p>
                    <a:p>
                      <a:pPr lvl="1">
                        <a:spcAft>
                          <a:spcPts val="0"/>
                        </a:spcAft>
                      </a:pPr>
                      <a:endParaRPr lang="th-TH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ฯลฯ</a:t>
                      </a:r>
                      <a:endParaRPr lang="en-US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endParaRPr lang="th-TH" sz="2200" b="1" dirty="0" smtClean="0"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1. โครงการ......</a:t>
                      </a:r>
                      <a:r>
                        <a:rPr lang="en-US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.......................</a:t>
                      </a: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2. โ</a:t>
                      </a: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ครงการ......</a:t>
                      </a:r>
                      <a:r>
                        <a:rPr lang="en-US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.......................</a:t>
                      </a: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1. โครงการ.............................</a:t>
                      </a:r>
                      <a:endParaRPr lang="en-US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2. โครงการ.............................</a:t>
                      </a:r>
                      <a:endParaRPr lang="en-US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 </a:t>
                      </a: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0623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628800"/>
            <a:ext cx="37978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บัญชีรายการ/โครงการประจำพื้นฐาน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1115616" y="188640"/>
            <a:ext cx="7200800" cy="936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1301459" y="404664"/>
            <a:ext cx="68291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ตัวอย่างรูปเล่มแผนปฏิบัติราชการประจำปี พ.ศ.2563 </a:t>
            </a:r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(ต่อ)</a:t>
            </a:r>
          </a:p>
          <a:p>
            <a:endParaRPr lang="th-TH" sz="3200" b="1" dirty="0">
              <a:latin typeface="TH SarabunIT๙" pitchFamily="34" charset="-34"/>
              <a:cs typeface="TH SarabunIT๙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72110223"/>
              </p:ext>
            </p:extLst>
          </p:nvPr>
        </p:nvGraphicFramePr>
        <p:xfrm>
          <a:off x="323528" y="2357430"/>
          <a:ext cx="8352926" cy="3048000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792087"/>
                <a:gridCol w="3744416"/>
                <a:gridCol w="2592288"/>
                <a:gridCol w="1224135"/>
              </a:tblGrid>
              <a:tr h="1885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ลำดับที่</a:t>
                      </a:r>
                      <a:endParaRPr lang="en-US" sz="24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ด้าน/แผนงาน</a:t>
                      </a:r>
                      <a:endParaRPr lang="en-US" sz="24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รายการ/โครงการ</a:t>
                      </a:r>
                      <a:endParaRPr lang="en-US" sz="24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งบประมาณ</a:t>
                      </a:r>
                      <a:endParaRPr lang="en-US" sz="24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</a:tr>
              <a:tr h="1885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200" b="1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๕</a:t>
                      </a: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ด้านการ</a:t>
                      </a:r>
                      <a:r>
                        <a:rPr lang="th-TH" sz="2200" b="1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พัฒนาและบริการ</a:t>
                      </a: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สังคม</a:t>
                      </a:r>
                    </a:p>
                    <a:p>
                      <a:pPr lvl="1"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แผนงานบริหารทั่วไป</a:t>
                      </a:r>
                    </a:p>
                    <a:p>
                      <a:pPr lvl="1">
                        <a:spcAft>
                          <a:spcPts val="0"/>
                        </a:spcAft>
                      </a:pPr>
                      <a:endParaRPr lang="th-TH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lvl="1"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แผนงานพัฒนาสภาวะแวดล้อม</a:t>
                      </a:r>
                    </a:p>
                    <a:p>
                      <a:pPr lvl="1">
                        <a:spcAft>
                          <a:spcPts val="0"/>
                        </a:spcAft>
                      </a:pPr>
                      <a:endParaRPr lang="th-TH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ฯลฯ</a:t>
                      </a:r>
                      <a:endParaRPr lang="en-US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th-TH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endParaRPr lang="th-TH" sz="2200" b="1" dirty="0" smtClean="0"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1. โครงการ......</a:t>
                      </a:r>
                      <a:r>
                        <a:rPr lang="en-US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.......................</a:t>
                      </a: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2. โ</a:t>
                      </a: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ครงการ......</a:t>
                      </a:r>
                      <a:r>
                        <a:rPr lang="en-US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.......................</a:t>
                      </a: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1. โครงการ.............................</a:t>
                      </a:r>
                      <a:endParaRPr lang="en-US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2. โครงการ.............................</a:t>
                      </a:r>
                      <a:endParaRPr lang="en-US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 </a:t>
                      </a: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0623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628800"/>
            <a:ext cx="37978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บัญชีรายการ/โครงการประจำพื้นฐาน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1115616" y="188640"/>
            <a:ext cx="7200800" cy="936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1301459" y="404664"/>
            <a:ext cx="68291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ตัวอย่างรูปเล่มแผนปฏิบัติราชการประจำปี พ.ศ.2563 </a:t>
            </a:r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(ต่อ)</a:t>
            </a:r>
          </a:p>
          <a:p>
            <a:endParaRPr lang="th-TH" sz="3200" b="1" dirty="0">
              <a:latin typeface="TH SarabunIT๙" pitchFamily="34" charset="-34"/>
              <a:cs typeface="TH SarabunIT๙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72110223"/>
              </p:ext>
            </p:extLst>
          </p:nvPr>
        </p:nvGraphicFramePr>
        <p:xfrm>
          <a:off x="323528" y="2357430"/>
          <a:ext cx="8352926" cy="2712720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792087"/>
                <a:gridCol w="3744416"/>
                <a:gridCol w="2592288"/>
                <a:gridCol w="1224135"/>
              </a:tblGrid>
              <a:tr h="1885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ลำดับที่</a:t>
                      </a:r>
                      <a:endParaRPr lang="en-US" sz="24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ด้าน/แผนงาน</a:t>
                      </a:r>
                      <a:endParaRPr lang="en-US" sz="24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รายการ/โครงการ</a:t>
                      </a:r>
                      <a:endParaRPr lang="en-US" sz="24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งบประมาณ</a:t>
                      </a:r>
                      <a:endParaRPr lang="en-US" sz="24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</a:tr>
              <a:tr h="1885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200" b="1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๖</a:t>
                      </a: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ด้านการสาธารณสุข</a:t>
                      </a:r>
                    </a:p>
                    <a:p>
                      <a:pPr lvl="1"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แผนงานบริหารทั่วไป</a:t>
                      </a:r>
                    </a:p>
                    <a:p>
                      <a:pPr lvl="1">
                        <a:spcAft>
                          <a:spcPts val="0"/>
                        </a:spcAft>
                      </a:pPr>
                      <a:endParaRPr lang="th-TH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lvl="1"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แผนงานบริการด้านการแพทย์</a:t>
                      </a:r>
                    </a:p>
                    <a:p>
                      <a:pPr lvl="1">
                        <a:spcAft>
                          <a:spcPts val="0"/>
                        </a:spcAft>
                      </a:pPr>
                      <a:endParaRPr lang="th-TH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ฯลฯ</a:t>
                      </a:r>
                      <a:endParaRPr lang="en-US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h-TH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1. โครงการ......</a:t>
                      </a:r>
                      <a:r>
                        <a:rPr lang="en-US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.......................</a:t>
                      </a: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2. โ</a:t>
                      </a: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ครงการ......</a:t>
                      </a:r>
                      <a:r>
                        <a:rPr lang="en-US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.......................</a:t>
                      </a: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1. โครงการ.............................</a:t>
                      </a:r>
                      <a:endParaRPr lang="en-US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2. โครงการ.............................</a:t>
                      </a:r>
                      <a:endParaRPr lang="en-US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 </a:t>
                      </a: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0623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ลูกศรขวา 3"/>
          <p:cNvSpPr/>
          <p:nvPr/>
        </p:nvSpPr>
        <p:spPr>
          <a:xfrm>
            <a:off x="298283" y="1784916"/>
            <a:ext cx="2630722" cy="142418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368752" y="2186700"/>
            <a:ext cx="24897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๓๐ พฤศจิกายน ๒๕๖๑</a:t>
            </a:r>
          </a:p>
        </p:txBody>
      </p:sp>
      <p:sp>
        <p:nvSpPr>
          <p:cNvPr id="6" name="สี่เหลี่ยมผืนผ้ามุมมน 5"/>
          <p:cNvSpPr/>
          <p:nvPr/>
        </p:nvSpPr>
        <p:spPr>
          <a:xfrm>
            <a:off x="3164980" y="1628800"/>
            <a:ext cx="5792448" cy="23641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thaiDist"/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	หน่วยงาน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ส่งโครงการยุทธศาสตร์ที่บรรจุในแผนปฏิบัติราชการประจำปี 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พ.ศ. 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๒๕๖๓ ของหน่วยงาน ตามแบบมาตรฐานการเขียนโครงการตามหนังสือสำนักยุทธศาสตร์และ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ประเมินผล ที่ </a:t>
            </a:r>
            <a:r>
              <a:rPr lang="th-TH" dirty="0" err="1">
                <a:latin typeface="TH SarabunIT๙" pitchFamily="34" charset="-34"/>
                <a:cs typeface="TH SarabunIT๙" pitchFamily="34" charset="-34"/>
              </a:rPr>
              <a:t>กท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 ๐๕๐๕/๑๒๒๑ ลงวันที่ ๒๙ มิถุนายน ๒๕๖๑ ให้สำนักยุทธศาสตร์และประเมินผล</a:t>
            </a:r>
          </a:p>
        </p:txBody>
      </p:sp>
      <p:sp>
        <p:nvSpPr>
          <p:cNvPr id="11" name="ลูกศรขวา 10"/>
          <p:cNvSpPr/>
          <p:nvPr/>
        </p:nvSpPr>
        <p:spPr>
          <a:xfrm>
            <a:off x="206136" y="4653136"/>
            <a:ext cx="2915817" cy="129614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TextBox 11"/>
          <p:cNvSpPr txBox="1"/>
          <p:nvPr/>
        </p:nvSpPr>
        <p:spPr>
          <a:xfrm>
            <a:off x="216992" y="4997087"/>
            <a:ext cx="26100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๑ – ๑๕ ธันวาคม ๒๕๖๑</a:t>
            </a:r>
          </a:p>
        </p:txBody>
      </p:sp>
      <p:sp>
        <p:nvSpPr>
          <p:cNvPr id="13" name="สี่เหลี่ยมผืนผ้ามุมมน 12"/>
          <p:cNvSpPr/>
          <p:nvPr/>
        </p:nvSpPr>
        <p:spPr>
          <a:xfrm>
            <a:off x="3257451" y="4293096"/>
            <a:ext cx="5725144" cy="223224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thaiDist"/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	สำนัก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ยุทธศาสตร์และประเมินผลพิจารณาความถูกต้องของรูปแบบและเนื้อหาโครงการ และตรวจสอบความเชื่อมโยงระหว่างโครงการยุทธศาสตร์ตามแผน-ปฏิบัติราชการประจำปี พ.ศ. ๒๕๖๓ ของ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หน่วยงานกับ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แผนพัฒนากรุงเทพมหานคร ประจำปี พ.ศ. ๒๕๖๓ </a:t>
            </a:r>
          </a:p>
        </p:txBody>
      </p:sp>
      <p:sp>
        <p:nvSpPr>
          <p:cNvPr id="10" name="สี่เหลี่ยมผืนผ้ามุมมน 9"/>
          <p:cNvSpPr/>
          <p:nvPr/>
        </p:nvSpPr>
        <p:spPr>
          <a:xfrm>
            <a:off x="217908" y="158237"/>
            <a:ext cx="8818588" cy="10772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4" name="TextBox 13"/>
          <p:cNvSpPr txBox="1"/>
          <p:nvPr/>
        </p:nvSpPr>
        <p:spPr>
          <a:xfrm>
            <a:off x="323528" y="153436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ปฏิทิน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แนวทางการจัดทำงบประมาณรายจ่าย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ประจำปี</a:t>
            </a:r>
            <a:br>
              <a:rPr lang="th-TH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งบประมาณ พ.ศ.2563 และ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แผนปฏิบัติราชการประจำปี พ.ศ.๒๕๖๓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ของหน่วยงาน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649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628800"/>
            <a:ext cx="37978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บัญชีรายการ/โครงการประจำพื้นฐาน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1115616" y="188640"/>
            <a:ext cx="7200800" cy="936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1301459" y="404664"/>
            <a:ext cx="68291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ตัวอย่างรูปเล่มแผนปฏิบัติราชการประจำปี พ.ศ.2563 </a:t>
            </a:r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(ต่อ)</a:t>
            </a:r>
          </a:p>
          <a:p>
            <a:endParaRPr lang="th-TH" sz="3200" b="1" dirty="0">
              <a:latin typeface="TH SarabunIT๙" pitchFamily="34" charset="-34"/>
              <a:cs typeface="TH SarabunIT๙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72110223"/>
              </p:ext>
            </p:extLst>
          </p:nvPr>
        </p:nvGraphicFramePr>
        <p:xfrm>
          <a:off x="323528" y="2357430"/>
          <a:ext cx="8352926" cy="2712720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792087"/>
                <a:gridCol w="3744416"/>
                <a:gridCol w="2592288"/>
                <a:gridCol w="1224135"/>
              </a:tblGrid>
              <a:tr h="1885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ลำดับที่</a:t>
                      </a:r>
                      <a:endParaRPr lang="en-US" sz="24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ด้าน/แผนงาน</a:t>
                      </a:r>
                      <a:endParaRPr lang="en-US" sz="24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รายการ/โครงการ</a:t>
                      </a:r>
                      <a:endParaRPr lang="en-US" sz="24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งบประมาณ</a:t>
                      </a:r>
                      <a:endParaRPr lang="en-US" sz="24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</a:tr>
              <a:tr h="1885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200" b="1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๗</a:t>
                      </a: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ด้านการศึกษา</a:t>
                      </a:r>
                    </a:p>
                    <a:p>
                      <a:pPr lvl="1"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แผนงานบริหารทั่วไป</a:t>
                      </a:r>
                    </a:p>
                    <a:p>
                      <a:pPr lvl="1">
                        <a:spcAft>
                          <a:spcPts val="0"/>
                        </a:spcAft>
                      </a:pPr>
                      <a:endParaRPr lang="th-TH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lvl="1"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แผนงานพัฒนาคุณภาพการศึกษา</a:t>
                      </a:r>
                    </a:p>
                    <a:p>
                      <a:pPr lvl="1">
                        <a:spcAft>
                          <a:spcPts val="0"/>
                        </a:spcAft>
                      </a:pPr>
                      <a:endParaRPr lang="th-TH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ฯลฯ</a:t>
                      </a:r>
                      <a:endParaRPr lang="en-US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endParaRPr lang="th-TH" sz="2200" b="1" dirty="0" smtClean="0"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1. โครงการ......</a:t>
                      </a:r>
                      <a:r>
                        <a:rPr lang="en-US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.......................</a:t>
                      </a: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2. โ</a:t>
                      </a: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ครงการ......</a:t>
                      </a:r>
                      <a:r>
                        <a:rPr lang="en-US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.......................</a:t>
                      </a: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1. โครงการ.............................</a:t>
                      </a:r>
                      <a:endParaRPr lang="en-US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2. โครงการ.............................</a:t>
                      </a:r>
                      <a:endParaRPr lang="en-US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 </a:t>
                      </a: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0623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628800"/>
            <a:ext cx="37978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บัญชีรายการ/โครงการประจำพื้นฐาน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1115616" y="188640"/>
            <a:ext cx="7200800" cy="936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1301459" y="404664"/>
            <a:ext cx="68291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ตัวอย่างรูปเล่มแผนปฏิบัติราชการประจำปี พ.ศ.2563 </a:t>
            </a:r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(ต่อ)</a:t>
            </a:r>
          </a:p>
          <a:p>
            <a:endParaRPr lang="th-TH" sz="3200" b="1" dirty="0">
              <a:latin typeface="TH SarabunIT๙" pitchFamily="34" charset="-34"/>
              <a:cs typeface="TH SarabunIT๙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72110223"/>
              </p:ext>
            </p:extLst>
          </p:nvPr>
        </p:nvGraphicFramePr>
        <p:xfrm>
          <a:off x="323528" y="2357430"/>
          <a:ext cx="8352926" cy="2377440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792087"/>
                <a:gridCol w="3744416"/>
                <a:gridCol w="2592288"/>
                <a:gridCol w="1224135"/>
              </a:tblGrid>
              <a:tr h="1885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ลำดับที่</a:t>
                      </a:r>
                      <a:endParaRPr lang="en-US" sz="24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ด้าน/แผนงาน</a:t>
                      </a:r>
                      <a:endParaRPr lang="en-US" sz="24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รายการ/โครงการ</a:t>
                      </a:r>
                      <a:endParaRPr lang="en-US" sz="24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งบประมาณ</a:t>
                      </a:r>
                      <a:endParaRPr lang="en-US" sz="24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</a:tr>
              <a:tr h="1885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8</a:t>
                      </a: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ด้านการพาณิช</a:t>
                      </a:r>
                    </a:p>
                    <a:p>
                      <a:pPr lvl="1"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แผนงานการพาณิชย์ของกรุงเทพมหานคร</a:t>
                      </a:r>
                    </a:p>
                    <a:p>
                      <a:pPr lvl="1">
                        <a:spcAft>
                          <a:spcPts val="0"/>
                        </a:spcAft>
                      </a:pPr>
                      <a:endParaRPr lang="th-TH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endParaRPr lang="th-TH" sz="2200" b="1" dirty="0" smtClean="0"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1. โครงการ......</a:t>
                      </a:r>
                      <a:r>
                        <a:rPr lang="en-US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.......................</a:t>
                      </a: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2. โ</a:t>
                      </a: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ครงการ......</a:t>
                      </a:r>
                      <a:r>
                        <a:rPr lang="en-US" sz="2200" b="1" dirty="0" smtClean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.......................</a:t>
                      </a: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1. โครงการ.............................</a:t>
                      </a:r>
                      <a:endParaRPr lang="en-US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2. โครงการ.............................</a:t>
                      </a:r>
                      <a:endParaRPr lang="en-US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 </a:t>
                      </a: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</a:tr>
              <a:tr h="18858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200" b="1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รวม</a:t>
                      </a: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endParaRPr lang="en-US" sz="2200" b="1" dirty="0" smtClean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200" b="1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53039" marR="530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0623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มุมมน 6"/>
          <p:cNvSpPr/>
          <p:nvPr/>
        </p:nvSpPr>
        <p:spPr>
          <a:xfrm>
            <a:off x="467544" y="5024635"/>
            <a:ext cx="8352928" cy="165111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556792"/>
            <a:ext cx="7668344" cy="34678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8117" y="5229200"/>
            <a:ext cx="836318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smtClean="0">
                <a:latin typeface="TH SarabunIT๙" pitchFamily="34" charset="-34"/>
                <a:cs typeface="TH SarabunIT๙" pitchFamily="34" charset="-34"/>
              </a:rPr>
              <a:t>Download </a:t>
            </a:r>
            <a:r>
              <a:rPr lang="th-TH" sz="4400" b="1" dirty="0" smtClean="0">
                <a:latin typeface="TH SarabunIT๙" pitchFamily="34" charset="-34"/>
                <a:cs typeface="TH SarabunIT๙" pitchFamily="34" charset="-34"/>
              </a:rPr>
              <a:t>เอกสารได้ที่</a:t>
            </a:r>
          </a:p>
          <a:p>
            <a:pPr algn="ctr"/>
            <a:r>
              <a:rPr lang="th-TH" sz="4400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en-US" sz="4400" b="1" dirty="0" smtClean="0">
                <a:latin typeface="TH SarabunIT๙" pitchFamily="34" charset="-34"/>
                <a:cs typeface="TH SarabunIT๙" pitchFamily="34" charset="-34"/>
              </a:rPr>
              <a:t>www.bangkok.go.th/pipd/</a:t>
            </a:r>
            <a:r>
              <a:rPr lang="th-TH" sz="4400" b="1" dirty="0" smtClean="0">
                <a:latin typeface="TH SarabunIT๙" pitchFamily="34" charset="-34"/>
                <a:cs typeface="TH SarabunIT๙" pitchFamily="34" charset="-34"/>
              </a:rPr>
              <a:t>ข้อมูลข่าวสารด้านแผน</a:t>
            </a:r>
            <a:endParaRPr lang="th-TH" sz="4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" name="ลูกศรลง 7"/>
          <p:cNvSpPr/>
          <p:nvPr/>
        </p:nvSpPr>
        <p:spPr>
          <a:xfrm>
            <a:off x="6588224" y="5229200"/>
            <a:ext cx="648072" cy="79208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ลูกศรลง 8"/>
          <p:cNvSpPr/>
          <p:nvPr/>
        </p:nvSpPr>
        <p:spPr>
          <a:xfrm>
            <a:off x="1763688" y="5229200"/>
            <a:ext cx="648072" cy="79208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610475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สี่เหลี่ยมผืนผ้ามุมมน 10"/>
          <p:cNvSpPr/>
          <p:nvPr/>
        </p:nvSpPr>
        <p:spPr>
          <a:xfrm>
            <a:off x="395536" y="158237"/>
            <a:ext cx="8496944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ลูกศรขวา 9"/>
          <p:cNvSpPr/>
          <p:nvPr/>
        </p:nvSpPr>
        <p:spPr>
          <a:xfrm>
            <a:off x="224541" y="1916832"/>
            <a:ext cx="2915817" cy="1787186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ลูกศรขวา 8"/>
          <p:cNvSpPr/>
          <p:nvPr/>
        </p:nvSpPr>
        <p:spPr>
          <a:xfrm>
            <a:off x="272052" y="4312260"/>
            <a:ext cx="2915817" cy="1728192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TextBox 3"/>
          <p:cNvSpPr txBox="1"/>
          <p:nvPr/>
        </p:nvSpPr>
        <p:spPr>
          <a:xfrm>
            <a:off x="235397" y="2476807"/>
            <a:ext cx="2571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3 - 28 ธันวาคม 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๒๕๖๑</a:t>
            </a: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3275856" y="1700808"/>
            <a:ext cx="5725144" cy="223224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thaiDist"/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	สำนักงบประมาณกรุงเทพมหานครพิจารณางบประมาณรายจ่ายขั้นต่ำ ประกอบด้วย </a:t>
            </a:r>
          </a:p>
          <a:p>
            <a:pPr marL="457200" indent="-457200" algn="thaiDist">
              <a:buFont typeface="Wingdings" pitchFamily="2" charset="2"/>
              <a:buChar char="Ø"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งบบุคลากร </a:t>
            </a:r>
          </a:p>
          <a:p>
            <a:pPr marL="457200" indent="-457200" algn="thaiDist">
              <a:buFont typeface="Wingdings" pitchFamily="2" charset="2"/>
              <a:buChar char="Ø"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งบดำเนินการ </a:t>
            </a:r>
          </a:p>
          <a:p>
            <a:pPr marL="457200" indent="-457200" algn="thaiDist">
              <a:buFont typeface="Wingdings" pitchFamily="2" charset="2"/>
              <a:buChar char="Ø"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รายการโครงการต่อเนื่อง</a:t>
            </a:r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8773" y="332656"/>
            <a:ext cx="80249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ปฏิทินการจัดทำแผนปฏิบัติราชการประจำปี พ.ศ.๒๕๖๓ ของหน่วยงาน</a:t>
            </a:r>
            <a:endParaRPr lang="th-TH" sz="32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277074" y="4914746"/>
            <a:ext cx="27735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๑๐ – ๒๐ ธันวาคม ๒๕๖๑</a:t>
            </a:r>
          </a:p>
        </p:txBody>
      </p:sp>
      <p:sp>
        <p:nvSpPr>
          <p:cNvPr id="8" name="สี่เหลี่ยมผืนผ้ามุมมน 7"/>
          <p:cNvSpPr/>
          <p:nvPr/>
        </p:nvSpPr>
        <p:spPr>
          <a:xfrm>
            <a:off x="3289907" y="4221088"/>
            <a:ext cx="5725144" cy="223224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thaiDist"/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หน่วยงานแก้ไขโครงการ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ยุทธศาสตร์ พร้อมปรับแผนปฏิบัติราชการประจำปี พ.ศ. ๒๕๖๓ ของหน่วยงานตามคำแนะนำของสำนักยุทธศาสตร์และประเมินผลให้มีความถูกต้อง สมบูรณ์ตามรูปแบบที่กำหนด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แล้ว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จัดส่งให้สำนัก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ยุทธศาสตร์และ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ประเมินผล</a:t>
            </a:r>
          </a:p>
        </p:txBody>
      </p:sp>
      <p:sp>
        <p:nvSpPr>
          <p:cNvPr id="12" name="สี่เหลี่ยมผืนผ้ามุมมน 11"/>
          <p:cNvSpPr/>
          <p:nvPr/>
        </p:nvSpPr>
        <p:spPr>
          <a:xfrm>
            <a:off x="217908" y="158237"/>
            <a:ext cx="8818588" cy="10772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3" name="TextBox 12"/>
          <p:cNvSpPr txBox="1"/>
          <p:nvPr/>
        </p:nvSpPr>
        <p:spPr>
          <a:xfrm>
            <a:off x="323528" y="153436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ปฏิทิน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แนวทางการจัดทำงบประมาณรายจ่าย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ประจำปี</a:t>
            </a:r>
            <a:br>
              <a:rPr lang="th-TH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งบประมาณ พ.ศ.2563 และ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แผนปฏิบัติราชการประจำปี พ.ศ.๒๕๖๓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ของหน่วยงาน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598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มุมมน 7"/>
          <p:cNvSpPr/>
          <p:nvPr/>
        </p:nvSpPr>
        <p:spPr>
          <a:xfrm>
            <a:off x="194774" y="1772816"/>
            <a:ext cx="8697705" cy="475252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thaiDist"/>
            <a:r>
              <a:rPr lang="th-TH" sz="2500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500" dirty="0">
                <a:latin typeface="TH SarabunIT๙" pitchFamily="34" charset="-34"/>
                <a:cs typeface="TH SarabunIT๙" pitchFamily="34" charset="-34"/>
              </a:rPr>
              <a:t>หน่วยงานจัดทำคำของบประมาณรายจ่ายประจำปี พ.ศ.2563 พร้อมบันทึกข้อมูลคำของบประมาณลงในระบบคอมพิวเตอร์ และจัดเอกสารคำของบประมาณให้สำนักงบประมาณกรุงเทพมหานคร ดังนี้</a:t>
            </a:r>
          </a:p>
          <a:p>
            <a:pPr marL="342900" indent="-342900" algn="thaiDist">
              <a:buFont typeface="Wingdings" pitchFamily="2" charset="2"/>
              <a:buChar char="Ø"/>
            </a:pPr>
            <a:r>
              <a:rPr lang="th-TH" sz="2500" dirty="0" smtClean="0">
                <a:latin typeface="TH SarabunIT๙" pitchFamily="34" charset="-34"/>
                <a:cs typeface="TH SarabunIT๙" pitchFamily="34" charset="-34"/>
              </a:rPr>
              <a:t>แผนปฏิบัติราชการประจำปี พ.ศ.2563 ของหน่วยงาน (จำนวน 1 เล่ม)</a:t>
            </a:r>
          </a:p>
          <a:p>
            <a:pPr marL="342900" indent="-342900" algn="thaiDist">
              <a:buFont typeface="Wingdings" pitchFamily="2" charset="2"/>
              <a:buChar char="Ø"/>
            </a:pPr>
            <a:r>
              <a:rPr lang="th-TH" sz="2500" dirty="0" smtClean="0">
                <a:latin typeface="TH SarabunIT๙" pitchFamily="34" charset="-34"/>
                <a:cs typeface="TH SarabunIT๙" pitchFamily="34" charset="-34"/>
              </a:rPr>
              <a:t>แผนการปฏิบัติงานและแผนการใช้จ่ายงบประมาณ ประจำปี พ.ศ.2563</a:t>
            </a:r>
          </a:p>
          <a:p>
            <a:pPr marL="342900" indent="-342900" algn="thaiDist">
              <a:buFont typeface="Wingdings" pitchFamily="2" charset="2"/>
              <a:buChar char="Ø"/>
            </a:pPr>
            <a:r>
              <a:rPr lang="th-TH" sz="2500" dirty="0" smtClean="0">
                <a:latin typeface="TH SarabunIT๙" pitchFamily="34" charset="-34"/>
                <a:cs typeface="TH SarabunIT๙" pitchFamily="34" charset="-34"/>
              </a:rPr>
              <a:t>เอกสารชุดที่ 2 ประกอบด้วย</a:t>
            </a:r>
          </a:p>
          <a:p>
            <a:pPr algn="thaiDist"/>
            <a:r>
              <a:rPr lang="th-TH" sz="2500" dirty="0" smtClean="0">
                <a:latin typeface="TH SarabunIT๙" pitchFamily="34" charset="-34"/>
                <a:cs typeface="TH SarabunIT๙" pitchFamily="34" charset="-34"/>
              </a:rPr>
              <a:t>	หมวดค่าครุภัณฑ์ ที่ดิน และสิ่งก่อสร้าง</a:t>
            </a:r>
          </a:p>
          <a:p>
            <a:pPr algn="thaiDist"/>
            <a:r>
              <a:rPr lang="th-TH" sz="2500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500" dirty="0" smtClean="0">
                <a:latin typeface="TH SarabunIT๙" pitchFamily="34" charset="-34"/>
                <a:cs typeface="TH SarabunIT๙" pitchFamily="34" charset="-34"/>
              </a:rPr>
              <a:t>- ประเภทค่าครุภัณฑ์ (จำนวน 2 ชุด)</a:t>
            </a:r>
          </a:p>
          <a:p>
            <a:pPr algn="thaiDist"/>
            <a:r>
              <a:rPr lang="th-TH" sz="2500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500" dirty="0" smtClean="0">
                <a:latin typeface="TH SarabunIT๙" pitchFamily="34" charset="-34"/>
                <a:cs typeface="TH SarabunIT๙" pitchFamily="34" charset="-34"/>
              </a:rPr>
              <a:t>- ประเภทค่าที่ดินและสิ่งก่อสร้าง ให้แนบเอกสาร ดังนี้</a:t>
            </a:r>
          </a:p>
          <a:p>
            <a:pPr algn="thaiDist"/>
            <a:r>
              <a:rPr lang="th-TH" sz="2500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500" dirty="0" smtClean="0">
                <a:latin typeface="TH SarabunIT๙" pitchFamily="34" charset="-34"/>
                <a:cs typeface="TH SarabunIT๙" pitchFamily="34" charset="-34"/>
              </a:rPr>
              <a:t>	-ผังบริเวณ ใบประมาณราคา (จำนวน 5 ชุด)	</a:t>
            </a:r>
          </a:p>
          <a:p>
            <a:pPr algn="thaiDist"/>
            <a:r>
              <a:rPr lang="th-TH" sz="2500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500" dirty="0" smtClean="0">
                <a:latin typeface="TH SarabunIT๙" pitchFamily="34" charset="-34"/>
                <a:cs typeface="TH SarabunIT๙" pitchFamily="34" charset="-34"/>
              </a:rPr>
              <a:t>	-รูปถ่ายและเอกสารอื่นๆ (จำนวน 1 ชุด)</a:t>
            </a:r>
          </a:p>
          <a:p>
            <a:pPr algn="thaiDist"/>
            <a:r>
              <a:rPr lang="th-TH" sz="2500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500" dirty="0" smtClean="0">
                <a:latin typeface="TH SarabunIT๙" pitchFamily="34" charset="-34"/>
                <a:cs typeface="TH SarabunIT๙" pitchFamily="34" charset="-34"/>
              </a:rPr>
              <a:t>หมวดรายจ่ายอื่นๆให้แนบ แบบ ง.110 - 113 (จำนวน 2 ชุด)</a:t>
            </a:r>
            <a:endParaRPr lang="th-TH" sz="25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1" name="คำบรรยายภาพแบบเมฆ 10"/>
          <p:cNvSpPr/>
          <p:nvPr/>
        </p:nvSpPr>
        <p:spPr>
          <a:xfrm>
            <a:off x="6156176" y="3501008"/>
            <a:ext cx="2880320" cy="1872208"/>
          </a:xfrm>
          <a:prstGeom prst="cloud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6646579" y="3802121"/>
            <a:ext cx="224452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14 พฤศจิกายน –</a:t>
            </a: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28 ธันวาคม 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๒๕๖๑</a:t>
            </a:r>
          </a:p>
        </p:txBody>
      </p:sp>
      <p:sp>
        <p:nvSpPr>
          <p:cNvPr id="12" name="สี่เหลี่ยมผืนผ้ามุมมน 11"/>
          <p:cNvSpPr/>
          <p:nvPr/>
        </p:nvSpPr>
        <p:spPr>
          <a:xfrm>
            <a:off x="217908" y="158237"/>
            <a:ext cx="8818588" cy="10772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3" name="TextBox 12"/>
          <p:cNvSpPr txBox="1"/>
          <p:nvPr/>
        </p:nvSpPr>
        <p:spPr>
          <a:xfrm>
            <a:off x="323528" y="153436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ปฏิทิน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แนวทางการจัดทำงบประมาณรายจ่าย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ประจำปี</a:t>
            </a:r>
            <a:br>
              <a:rPr lang="th-TH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งบประมาณ พ.ศ.2563 และ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แผนปฏิบัติราชการประจำปี พ.ศ.๒๕๖๓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ของหน่วยงาน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503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ลูกศรขวา 6"/>
          <p:cNvSpPr/>
          <p:nvPr/>
        </p:nvSpPr>
        <p:spPr>
          <a:xfrm>
            <a:off x="179511" y="2132856"/>
            <a:ext cx="2915817" cy="2304256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9" name="รูปภาพ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4068" r="6596"/>
          <a:stretch/>
        </p:blipFill>
        <p:spPr>
          <a:xfrm rot="20212019">
            <a:off x="680574" y="4058644"/>
            <a:ext cx="2346054" cy="24095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สี่เหลี่ยมผืนผ้า 4"/>
          <p:cNvSpPr/>
          <p:nvPr/>
        </p:nvSpPr>
        <p:spPr>
          <a:xfrm>
            <a:off x="179511" y="2930318"/>
            <a:ext cx="27142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๑๕ – ๓๐ ธันวาคม ๒๕๖</a:t>
            </a:r>
          </a:p>
        </p:txBody>
      </p:sp>
      <p:sp>
        <p:nvSpPr>
          <p:cNvPr id="6" name="สี่เหลี่ยมผืนผ้ามุมมน 5"/>
          <p:cNvSpPr/>
          <p:nvPr/>
        </p:nvSpPr>
        <p:spPr>
          <a:xfrm>
            <a:off x="3203848" y="1916832"/>
            <a:ext cx="5832648" cy="403244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thaiDist"/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สำนักยุทธศาสตร์และประเมินผลรวบรวมโครงการยุทธศาสตร์ของ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หน่วยงาน</a:t>
            </a:r>
          </a:p>
          <a:p>
            <a:pPr algn="thaiDist"/>
            <a:r>
              <a:rPr lang="th-TH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ในกรณี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ที่เป็นโครงการเพิ่มเติมจากที่บรรจุอยู่ในแผนปฏิบัติราชการกรุงเทพมหานคร ประจำปี 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          พ.ศ. 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๒๕๖๓ 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ต้อง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เป็นโครงการที่มี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วัตถุประสงค์                    และ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เป้าหมายสนับสนุนยุทธศาสตร์การพัฒนากรุงเทพมหานครตามแผนปฏิบัติ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ราชการ    กรุงเทพมหานคร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ฯ  เสนอผู้ว่าราชการกรุงเทพมหานครพิจารณาให้ความเห็นชอบเพิ่มเติม</a:t>
            </a:r>
          </a:p>
        </p:txBody>
      </p:sp>
      <p:sp>
        <p:nvSpPr>
          <p:cNvPr id="10" name="สี่เหลี่ยมผืนผ้ามุมมน 9"/>
          <p:cNvSpPr/>
          <p:nvPr/>
        </p:nvSpPr>
        <p:spPr>
          <a:xfrm>
            <a:off x="217908" y="158237"/>
            <a:ext cx="8818588" cy="10772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1" name="TextBox 10"/>
          <p:cNvSpPr txBox="1"/>
          <p:nvPr/>
        </p:nvSpPr>
        <p:spPr>
          <a:xfrm>
            <a:off x="323528" y="153436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ปฏิทิน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แนวทางการจัดทำงบประมาณรายจ่าย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ประจำปี</a:t>
            </a:r>
            <a:br>
              <a:rPr lang="th-TH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งบประมาณ พ.ศ.2563 และ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แผนปฏิบัติราชการประจำปี พ.ศ.๒๕๖๓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ของหน่วยงาน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4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รูปภาพ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842"/>
          <a:stretch/>
        </p:blipFill>
        <p:spPr>
          <a:xfrm>
            <a:off x="6070594" y="4149080"/>
            <a:ext cx="3073406" cy="2708920"/>
          </a:xfrm>
          <a:prstGeom prst="rect">
            <a:avLst/>
          </a:prstGeom>
        </p:spPr>
      </p:pic>
      <p:sp>
        <p:nvSpPr>
          <p:cNvPr id="9" name="สี่เหลี่ยมผืนผ้ามุมมน 8"/>
          <p:cNvSpPr/>
          <p:nvPr/>
        </p:nvSpPr>
        <p:spPr>
          <a:xfrm>
            <a:off x="228062" y="1628800"/>
            <a:ext cx="4866420" cy="7920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สี่เหลี่ยมผืนผ้ามุมมน 5"/>
          <p:cNvSpPr/>
          <p:nvPr/>
        </p:nvSpPr>
        <p:spPr>
          <a:xfrm>
            <a:off x="107504" y="116632"/>
            <a:ext cx="8856984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TextBox 3"/>
          <p:cNvSpPr txBox="1"/>
          <p:nvPr/>
        </p:nvSpPr>
        <p:spPr>
          <a:xfrm>
            <a:off x="246378" y="260648"/>
            <a:ext cx="8892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000" b="1" dirty="0">
                <a:latin typeface="TH SarabunIT๙" pitchFamily="34" charset="-34"/>
                <a:cs typeface="TH SarabunIT๙" pitchFamily="34" charset="-34"/>
              </a:rPr>
              <a:t>แนวทางการจัดทำแผนปฏิบัติราชการหน่วยงาน </a:t>
            </a:r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ประจำปี</a:t>
            </a:r>
            <a:r>
              <a:rPr lang="th-TH" sz="3000" b="1" dirty="0">
                <a:latin typeface="TH SarabunIT๙" pitchFamily="34" charset="-34"/>
                <a:cs typeface="TH SarabunIT๙" pitchFamily="34" charset="-34"/>
              </a:rPr>
              <a:t>งบประมาณ พ.ศ. 2563</a:t>
            </a:r>
            <a:endParaRPr lang="en-US" sz="30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30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795" y="1752521"/>
            <a:ext cx="469070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1. การ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กำหนดทิศทางการพัฒนาของหน่วยงาน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7466" y="2708920"/>
            <a:ext cx="87070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1. ศึกษา 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ทบทวน และวิเคราะห์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สถานการณ์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คาดการณ์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การเปลี่ยนแปลงที่จะ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เกิดขึ้น เพื่อ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ระบุ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สถานการณ์และ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ทิศทางการพัฒนาของพื้นที่และ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กรุงเทพมหานคร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063" y="3649596"/>
            <a:ext cx="85924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dirty="0">
                <a:latin typeface="TH SarabunIT๙" pitchFamily="34" charset="-34"/>
                <a:cs typeface="TH SarabunIT๙" pitchFamily="34" charset="-34"/>
              </a:rPr>
              <a:t>๒. ทำความเข้าใจเนื้อหาและสาระสำคัญของแผนปฏิบัติราชการกรุงเทพมหานคร ประจำปี พ.ศ. 2563 เพื่อพิจารณาความสอดคล้องของสถานการณ์บทบาทของหน่วยงาน              ในการสนับสนุนการบรรลุ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เป้าประสงค์</a:t>
            </a:r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3752" y="5034591"/>
            <a:ext cx="632897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thaiDist"/>
            <a:r>
              <a:rPr lang="th-TH" dirty="0">
                <a:latin typeface="TH SarabunIT๙" pitchFamily="34" charset="-34"/>
                <a:cs typeface="TH SarabunIT๙" pitchFamily="34" charset="-34"/>
              </a:rPr>
              <a:t>3. จัดทำรายละเอียดโครงการ โดยให้เป็นไปตามแบบ</a:t>
            </a:r>
          </a:p>
          <a:p>
            <a:pPr algn="thaiDist"/>
            <a:r>
              <a:rPr lang="th-TH" dirty="0">
                <a:latin typeface="TH SarabunIT๙" pitchFamily="34" charset="-34"/>
                <a:cs typeface="TH SarabunIT๙" pitchFamily="34" charset="-34"/>
              </a:rPr>
              <a:t>มาตรฐานการเขียนโครงการของสำนักยุทธศาสตร์และประเมินผล  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108704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รูปภาพ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4138" t="4787" r="14092" b="12243"/>
          <a:stretch/>
        </p:blipFill>
        <p:spPr>
          <a:xfrm>
            <a:off x="6291542" y="1519562"/>
            <a:ext cx="2843808" cy="232158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6378" y="1675775"/>
            <a:ext cx="87129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๔. กรณีไม่มีโครงการยุทธศาสตร์ที่กำหนดไว้ในแผนปฏิบัติ</a:t>
            </a:r>
          </a:p>
          <a:p>
            <a:pPr algn="thaiDist"/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ราชการกรุงเทพมหานคร ประจำปี พ.ศ. ๒๕๖๓ หน่วยงานสามารถ</a:t>
            </a:r>
          </a:p>
          <a:p>
            <a:pPr algn="thaiDist"/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จัดทำโครงการเพิ่มเติม </a:t>
            </a:r>
          </a:p>
          <a:p>
            <a:pPr algn="thaiDist"/>
            <a:r>
              <a:rPr lang="th-TH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โดยต้องเป็นโครงการยุทธศาสตร์ที่มีความสอดคล้องกับ</a:t>
            </a:r>
          </a:p>
          <a:p>
            <a:pPr algn="thaiDist"/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สถานการณ์ของพื้นที่ และมีผลการดำเนินงานที่สนับสนุน ให้ตัวชี้วัดตาม</a:t>
            </a:r>
          </a:p>
          <a:p>
            <a:pPr algn="thaiDist"/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แผนปฏิบัติราชการกรุงเทพมหานคร ประจำปี พ.ศ. ๒๕๖๓ บรรลุตามเป้าหมาย ทั้งนี้ให้ทุกหน่วยงานนำความคิดเห็น ข้อเสนอแนะของภาคประชาชน สมาชิกสภากรุงเทพมหานคร  และส่วนราชการที่เกี่ยวข้องมาประกอบการพิจารณากำหนดโครงการ/กิจกรรม</a:t>
            </a:r>
            <a:endParaRPr lang="en-US" dirty="0" smtClean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107504" y="116632"/>
            <a:ext cx="8856984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246378" y="260648"/>
            <a:ext cx="8892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000" b="1" dirty="0">
                <a:latin typeface="TH SarabunIT๙" pitchFamily="34" charset="-34"/>
                <a:cs typeface="TH SarabunIT๙" pitchFamily="34" charset="-34"/>
              </a:rPr>
              <a:t>แนวทางการจัดทำแผนปฏิบัติราชการหน่วยงาน </a:t>
            </a:r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ประจำปี</a:t>
            </a:r>
            <a:r>
              <a:rPr lang="th-TH" sz="3000" b="1" dirty="0">
                <a:latin typeface="TH SarabunIT๙" pitchFamily="34" charset="-34"/>
                <a:cs typeface="TH SarabunIT๙" pitchFamily="34" charset="-34"/>
              </a:rPr>
              <a:t>งบประมาณ พ.ศ. 2563</a:t>
            </a:r>
            <a:endParaRPr lang="en-US" sz="30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30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5240238"/>
            <a:ext cx="86409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latin typeface="TH SarabunIT๙" pitchFamily="34" charset="-34"/>
                <a:cs typeface="TH SarabunIT๙" pitchFamily="34" charset="-34"/>
              </a:rPr>
              <a:t>๕. ตรวจสอบความสัมพันธ์และการเชื่อมโยงระหว่างโครงการ/กิจกรรม มาตรการ เป้าประสงค์ มิติ และด้านการพัฒนา พร้อมจัดลำดับความสำคัญของโครงการที่จะดำเนินการในปีงบประมาณ พ.ศ. 2563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115731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925</TotalTime>
  <Words>2074</Words>
  <Application>Microsoft Office PowerPoint</Application>
  <PresentationFormat>On-screen Show (4:3)</PresentationFormat>
  <Paragraphs>447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ตรงกลาง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Master</dc:creator>
  <cp:lastModifiedBy>lenovo</cp:lastModifiedBy>
  <cp:revision>65</cp:revision>
  <cp:lastPrinted>2018-11-13T06:30:11Z</cp:lastPrinted>
  <dcterms:created xsi:type="dcterms:W3CDTF">2018-11-09T09:05:05Z</dcterms:created>
  <dcterms:modified xsi:type="dcterms:W3CDTF">2018-11-14T04:10:41Z</dcterms:modified>
</cp:coreProperties>
</file>