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5" r:id="rId2"/>
    <p:sldId id="285" r:id="rId3"/>
    <p:sldId id="305" r:id="rId4"/>
    <p:sldId id="339" r:id="rId5"/>
    <p:sldId id="284" r:id="rId6"/>
    <p:sldId id="343" r:id="rId7"/>
    <p:sldId id="344" r:id="rId8"/>
    <p:sldId id="346" r:id="rId9"/>
    <p:sldId id="347" r:id="rId10"/>
    <p:sldId id="348" r:id="rId11"/>
    <p:sldId id="349" r:id="rId12"/>
    <p:sldId id="350" r:id="rId13"/>
    <p:sldId id="351" r:id="rId14"/>
    <p:sldId id="342" r:id="rId15"/>
  </p:sldIdLst>
  <p:sldSz cx="9144000" cy="6858000" type="screen4x3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8551" autoAdjust="0"/>
  </p:normalViewPr>
  <p:slideViewPr>
    <p:cSldViewPr>
      <p:cViewPr>
        <p:scale>
          <a:sx n="70" d="100"/>
          <a:sy n="70" d="100"/>
        </p:scale>
        <p:origin x="-1488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38C21-67B3-449B-84CA-7FE031DFBB03}" type="datetimeFigureOut">
              <a:rPr lang="th-TH" smtClean="0"/>
              <a:pPr/>
              <a:t>12/07/62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6E6A4-F888-4394-998B-D845849837A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724A2-7D3C-4C5F-AD9D-F6EDA6B05285}" type="datetimeFigureOut">
              <a:rPr lang="th-TH" smtClean="0"/>
              <a:pPr/>
              <a:t>12/07/62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5F76A-6184-4A64-9B6B-046711C90B8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81AA-B892-4317-944A-AE7B2D84D948}" type="datetimeFigureOut">
              <a:rPr lang="th-TH" smtClean="0"/>
              <a:pPr/>
              <a:t>12/07/62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3AA1-5B1A-4BA6-920E-63EBAD05F6F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81AA-B892-4317-944A-AE7B2D84D948}" type="datetimeFigureOut">
              <a:rPr lang="th-TH" smtClean="0"/>
              <a:pPr/>
              <a:t>12/07/62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3AA1-5B1A-4BA6-920E-63EBAD05F6F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81AA-B892-4317-944A-AE7B2D84D948}" type="datetimeFigureOut">
              <a:rPr lang="th-TH" smtClean="0"/>
              <a:pPr/>
              <a:t>12/07/62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3AA1-5B1A-4BA6-920E-63EBAD05F6F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81AA-B892-4317-944A-AE7B2D84D948}" type="datetimeFigureOut">
              <a:rPr lang="th-TH" smtClean="0"/>
              <a:pPr/>
              <a:t>12/07/62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3AA1-5B1A-4BA6-920E-63EBAD05F6F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81AA-B892-4317-944A-AE7B2D84D948}" type="datetimeFigureOut">
              <a:rPr lang="th-TH" smtClean="0"/>
              <a:pPr/>
              <a:t>12/07/62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3AA1-5B1A-4BA6-920E-63EBAD05F6F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81AA-B892-4317-944A-AE7B2D84D948}" type="datetimeFigureOut">
              <a:rPr lang="th-TH" smtClean="0"/>
              <a:pPr/>
              <a:t>12/07/62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3AA1-5B1A-4BA6-920E-63EBAD05F6F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81AA-B892-4317-944A-AE7B2D84D948}" type="datetimeFigureOut">
              <a:rPr lang="th-TH" smtClean="0"/>
              <a:pPr/>
              <a:t>12/07/62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3AA1-5B1A-4BA6-920E-63EBAD05F6F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81AA-B892-4317-944A-AE7B2D84D948}" type="datetimeFigureOut">
              <a:rPr lang="th-TH" smtClean="0"/>
              <a:pPr/>
              <a:t>12/07/62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3AA1-5B1A-4BA6-920E-63EBAD05F6F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81AA-B892-4317-944A-AE7B2D84D948}" type="datetimeFigureOut">
              <a:rPr lang="th-TH" smtClean="0"/>
              <a:pPr/>
              <a:t>12/07/62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3AA1-5B1A-4BA6-920E-63EBAD05F6F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81AA-B892-4317-944A-AE7B2D84D948}" type="datetimeFigureOut">
              <a:rPr lang="th-TH" smtClean="0"/>
              <a:pPr/>
              <a:t>12/07/62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3AA1-5B1A-4BA6-920E-63EBAD05F6F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81AA-B892-4317-944A-AE7B2D84D948}" type="datetimeFigureOut">
              <a:rPr lang="th-TH" smtClean="0"/>
              <a:pPr/>
              <a:t>12/07/62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3AA1-5B1A-4BA6-920E-63EBAD05F6F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481AA-B892-4317-944A-AE7B2D84D948}" type="datetimeFigureOut">
              <a:rPr lang="th-TH" smtClean="0"/>
              <a:pPr/>
              <a:t>12/07/62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93AA1-5B1A-4BA6-920E-63EBAD05F6F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mgkok.go.th2pipd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qrgo.page.link/bkY6v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7158" y="2192246"/>
            <a:ext cx="8501122" cy="28623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th-TH" sz="3600" b="1" dirty="0" smtClean="0">
                <a:solidFill>
                  <a:prstClr val="black"/>
                </a:solidFill>
                <a:latin typeface="IrisUPC" pitchFamily="34" charset="-34"/>
                <a:ea typeface="+mj-ea"/>
                <a:cs typeface="IrisUPC" pitchFamily="34" charset="-34"/>
              </a:rPr>
              <a:t>การประชุมคณะกรรมการอำนวยการจัดทำแผนปฏิบัติราชการกรุงเทพมหานคร ประจำปี พ.ศ.๒๕๖๔</a:t>
            </a:r>
          </a:p>
          <a:p>
            <a:pPr lvl="0" algn="ctr">
              <a:spcBef>
                <a:spcPct val="0"/>
              </a:spcBef>
            </a:pPr>
            <a:r>
              <a:rPr lang="th-TH" sz="3600" b="1" dirty="0" smtClean="0">
                <a:solidFill>
                  <a:prstClr val="black"/>
                </a:solidFill>
                <a:latin typeface="IrisUPC" pitchFamily="34" charset="-34"/>
                <a:ea typeface="+mj-ea"/>
                <a:cs typeface="IrisUPC" pitchFamily="34" charset="-34"/>
              </a:rPr>
              <a:t>ครั้งที่ ๒/๒๕๖๒</a:t>
            </a:r>
          </a:p>
          <a:p>
            <a:pPr lvl="0" algn="ctr">
              <a:spcBef>
                <a:spcPct val="0"/>
              </a:spcBef>
            </a:pPr>
            <a:r>
              <a:rPr lang="th-TH" sz="3600" b="1" dirty="0" smtClean="0">
                <a:solidFill>
                  <a:prstClr val="black"/>
                </a:solidFill>
                <a:latin typeface="IrisUPC" pitchFamily="34" charset="-34"/>
                <a:ea typeface="+mj-ea"/>
                <a:cs typeface="IrisUPC" pitchFamily="34" charset="-34"/>
              </a:rPr>
              <a:t>วันศุกร์ที่ ๑๒ กรกฏาคม ๒๕๖๒</a:t>
            </a:r>
          </a:p>
          <a:p>
            <a:pPr lvl="0" algn="ctr">
              <a:spcBef>
                <a:spcPct val="0"/>
              </a:spcBef>
            </a:pPr>
            <a:r>
              <a:rPr lang="th-TH" sz="3600" b="1" dirty="0" smtClean="0">
                <a:solidFill>
                  <a:prstClr val="black"/>
                </a:solidFill>
                <a:latin typeface="IrisUPC" pitchFamily="34" charset="-34"/>
                <a:ea typeface="+mj-ea"/>
                <a:cs typeface="IrisUPC" pitchFamily="34" charset="-34"/>
              </a:rPr>
              <a:t>เวลา ๑๕.๐๐</a:t>
            </a:r>
            <a:r>
              <a:rPr lang="en-US" sz="3600" b="1" dirty="0" smtClean="0">
                <a:solidFill>
                  <a:prstClr val="black"/>
                </a:solidFill>
                <a:latin typeface="IrisUPC" pitchFamily="34" charset="-34"/>
                <a:ea typeface="+mj-ea"/>
                <a:cs typeface="IrisUPC" pitchFamily="34" charset="-34"/>
              </a:rPr>
              <a:t> </a:t>
            </a:r>
            <a:r>
              <a:rPr lang="th-TH" sz="3600" b="1" dirty="0" smtClean="0">
                <a:solidFill>
                  <a:prstClr val="black"/>
                </a:solidFill>
                <a:latin typeface="IrisUPC" pitchFamily="34" charset="-34"/>
                <a:ea typeface="+mj-ea"/>
                <a:cs typeface="IrisUPC" pitchFamily="34" charset="-34"/>
              </a:rPr>
              <a:t>น. ณ ห้องนพรัตน์</a:t>
            </a:r>
            <a:endParaRPr lang="th-TH" sz="3600" b="1" dirty="0">
              <a:solidFill>
                <a:prstClr val="black"/>
              </a:solidFill>
              <a:latin typeface="IrisUPC" pitchFamily="34" charset="-34"/>
              <a:ea typeface="+mj-ea"/>
              <a:cs typeface="Iris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52" y="285728"/>
            <a:ext cx="8501090" cy="292387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lvl="0" algn="thaiDist">
              <a:spcBef>
                <a:spcPct val="0"/>
              </a:spcBef>
              <a:buFont typeface="Wingdings" pitchFamily="2" charset="2"/>
              <a:buChar char="q"/>
            </a:pPr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 ปรับปรุง/เพิ่มเติมงบประมาณโครงการ กรณีที่ยังไม่มีการระบุงบประมาณในการดำเนินการ และในกรณีเป็นโครงการต่อเนื่องให้ระบุงบประมาณที่จะใช้ดำเนินการในปี พ.ศ.๒๕๖๔ ให้ชัดเจน</a:t>
            </a:r>
          </a:p>
          <a:p>
            <a:pPr lvl="0" algn="thaiDist">
              <a:spcBef>
                <a:spcPct val="0"/>
              </a:spcBef>
              <a:buFont typeface="Wingdings" pitchFamily="2" charset="2"/>
              <a:buChar char="q"/>
            </a:pPr>
            <a:endParaRPr lang="th-TH" sz="2000" b="1" dirty="0" smtClean="0">
              <a:solidFill>
                <a:schemeClr val="bg1"/>
              </a:solidFill>
              <a:latin typeface="TH SarabunIT๙" pitchFamily="34" charset="-34"/>
              <a:ea typeface="+mj-ea"/>
              <a:cs typeface="TH SarabunIT๙" pitchFamily="34" charset="-34"/>
            </a:endParaRPr>
          </a:p>
          <a:p>
            <a:pPr lvl="0" algn="thaiDist">
              <a:spcBef>
                <a:spcPct val="0"/>
              </a:spcBef>
              <a:buFont typeface="Wingdings" pitchFamily="2" charset="2"/>
              <a:buChar char="q"/>
            </a:pPr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 ปรับปรุงแก้ไขข้อมูลในร่างแผนฯ ตามผลสรุปจากการหารือกับรองปลัดกรุงเทพมหานคร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20" y="3286124"/>
            <a:ext cx="8501122" cy="2185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th-TH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ทั้งนี้ ขอให้ดำเนินการให้แล้วเสร็จ</a:t>
            </a:r>
            <a:br>
              <a:rPr lang="th-TH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ภายในวันที่ ๑๘ กรกฎาคม ๒๕๖๒ </a:t>
            </a:r>
          </a:p>
          <a:p>
            <a:pPr lvl="0" algn="ctr">
              <a:spcBef>
                <a:spcPct val="0"/>
              </a:spcBef>
            </a:pPr>
            <a:r>
              <a:rPr lang="th-TH" sz="3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เพื่อจะได้ใช้เป็นข้อมูลประกอบการประชุมรับฟังความคิดเห็นต่อร่างแผนฯ </a:t>
            </a:r>
            <a:br>
              <a:rPr lang="th-TH" sz="3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3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ในวันที่ ๒๕ กรกฎาคม ๒๕๖๒ ต่อไป   </a:t>
            </a:r>
            <a:endParaRPr lang="th-TH" sz="32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5" name="Picture 4" descr="S__509460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5776936"/>
            <a:ext cx="933450" cy="10096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32" y="5715016"/>
            <a:ext cx="52742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ร่างแผนฯ กทม. พ.ศ. ๒๕๖๔ สามารถดาวน์โหลดได้ทาง</a:t>
            </a:r>
          </a:p>
          <a:p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  <a:hlinkClick r:id="rId3"/>
              </a:rPr>
              <a:t>http://www.bamgkok.go.th2pipd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หัวข้อ “ข้อมูล/ข่าวสารด้านแผน”</a:t>
            </a:r>
          </a:p>
          <a:p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หรือ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  <a:hlinkClick r:id="rId4"/>
              </a:rPr>
              <a:t>http://qrgo.page.link/bkY6v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หรือ 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scan QR code</a:t>
            </a: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Striped Right Arrow 9"/>
          <p:cNvSpPr/>
          <p:nvPr/>
        </p:nvSpPr>
        <p:spPr>
          <a:xfrm>
            <a:off x="4786314" y="6286520"/>
            <a:ext cx="642942" cy="35719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750" y="142852"/>
            <a:ext cx="8746968" cy="58477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๔.2 การจัดประชุมนำเสนอร่างแผนฯ และรับฟังความคิดเห็น </a:t>
            </a:r>
          </a:p>
        </p:txBody>
      </p:sp>
      <p:sp>
        <p:nvSpPr>
          <p:cNvPr id="9" name="Rectangle 8"/>
          <p:cNvSpPr/>
          <p:nvPr/>
        </p:nvSpPr>
        <p:spPr>
          <a:xfrm>
            <a:off x="214282" y="857232"/>
            <a:ext cx="86439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b="1" dirty="0" smtClean="0"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 	สำนักยุทธศาสตร์และประเมินผลกำหนดจัดประชุมนำเสนอร่างแผนฯ และ</a:t>
            </a:r>
            <a:br>
              <a:rPr lang="th-TH" b="1" dirty="0" smtClean="0">
                <a:latin typeface="TH SarabunIT๙" pitchFamily="34" charset="-34"/>
                <a:ea typeface="Calibri" pitchFamily="34" charset="0"/>
                <a:cs typeface="TH SarabunIT๙" pitchFamily="34" charset="-34"/>
              </a:rPr>
            </a:br>
            <a:r>
              <a:rPr lang="th-TH" b="1" dirty="0" smtClean="0"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รับฟังความคิดเห็นจากภาคส่วนที่เกี่ยวข้อง โดยการประชุมนำเสนอร่างแผนฯ จะมีขึ้น</a:t>
            </a:r>
            <a:br>
              <a:rPr lang="th-TH" b="1" dirty="0" smtClean="0">
                <a:latin typeface="TH SarabunIT๙" pitchFamily="34" charset="-34"/>
                <a:ea typeface="Calibri" pitchFamily="34" charset="0"/>
                <a:cs typeface="TH SarabunIT๙" pitchFamily="34" charset="-34"/>
              </a:rPr>
            </a:br>
            <a:r>
              <a:rPr lang="th-TH" b="1" dirty="0" smtClean="0"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ในวันที่ ๒๕ กรกฎาคม ๒๕๖๒ เวลา ๐.830 - ๑6.๓๐ น. ณ ห้องรัตนโกสินทร์ ซึ่งได้เชิญ </a:t>
            </a:r>
            <a:r>
              <a:rPr lang="th-TH" b="1" dirty="0" smtClean="0">
                <a:solidFill>
                  <a:srgbClr val="C00000"/>
                </a:solidFill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รผว.กทม. (นายเกรียงยศ สุดลาภา) เป็นประธาน</a:t>
            </a:r>
            <a:r>
              <a:rPr lang="th-TH" b="1" dirty="0" smtClean="0"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เปิดการประชุมและมอบนโยบาย โดยมีรายละเอียด ดังนี้   </a:t>
            </a:r>
            <a:endParaRPr lang="th-TH" sz="4400" b="1" dirty="0" smtClean="0"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8596" y="3288945"/>
            <a:ext cx="835824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th-TH" b="1" dirty="0" smtClean="0"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วัตถุประสงค์ เพื่อรับฟังความคิดเห็นและข้อเสนอแนะต่อร่างแผนปฏิบัติราชการฯ และแลกเปลี่ยนความคิดเห็นต่อการพัฒนากรุงเทพมหานครในอนาคต</a:t>
            </a:r>
          </a:p>
          <a:p>
            <a:pPr lvl="0" indent="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endParaRPr lang="th-TH" sz="800" b="1" dirty="0" smtClean="0">
              <a:latin typeface="TH SarabunIT๙" pitchFamily="34" charset="-34"/>
              <a:ea typeface="Calibri" pitchFamily="34" charset="0"/>
              <a:cs typeface="TH SarabunIT๙" pitchFamily="34" charset="-34"/>
            </a:endParaRPr>
          </a:p>
          <a:p>
            <a:pPr lvl="0" indent="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th-TH" b="1" dirty="0" smtClean="0"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ผู้เข้าร่วมประชุม ประกอบด้วยผู้บริหารกรุงเทพมหานคร หัวหน้าหน่วยงาน นักวิชาการ/ผู้ทรงคุณวุฒิ ผู้แทนกลุ่มประชาสังคม และเจ้าหน้าที่ที่เกี่ยวข้อง</a:t>
            </a:r>
            <a:br>
              <a:rPr lang="th-TH" b="1" dirty="0" smtClean="0">
                <a:latin typeface="TH SarabunIT๙" pitchFamily="34" charset="-34"/>
                <a:ea typeface="Calibri" pitchFamily="34" charset="0"/>
                <a:cs typeface="TH SarabunIT๙" pitchFamily="34" charset="-34"/>
              </a:rPr>
            </a:br>
            <a:r>
              <a:rPr lang="th-TH" b="1" dirty="0" smtClean="0"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จำนวน ๒๒๐ คน</a:t>
            </a:r>
          </a:p>
          <a:p>
            <a:pPr lvl="0" indent="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endParaRPr lang="th-TH" sz="800" b="1" dirty="0" smtClean="0">
              <a:latin typeface="TH SarabunIT๙" pitchFamily="34" charset="-34"/>
              <a:ea typeface="Calibri" pitchFamily="34" charset="0"/>
              <a:cs typeface="TH SarabunIT๙" pitchFamily="34" charset="-34"/>
            </a:endParaRPr>
          </a:p>
          <a:p>
            <a:pPr lvl="0" indent="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th-TH" b="1" dirty="0" smtClean="0"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กำหนดการในการประชุม การดำเนินการได้แบ่งกิจกรรมออกเป็น ๒ ส่วน คือ</a:t>
            </a:r>
            <a:br>
              <a:rPr lang="th-TH" b="1" dirty="0" smtClean="0">
                <a:latin typeface="TH SarabunIT๙" pitchFamily="34" charset="-34"/>
                <a:ea typeface="Calibri" pitchFamily="34" charset="0"/>
                <a:cs typeface="TH SarabunIT๙" pitchFamily="34" charset="-34"/>
              </a:rPr>
            </a:br>
            <a:r>
              <a:rPr lang="th-TH" b="1" dirty="0" smtClean="0"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ภาคเช้า </a:t>
            </a:r>
            <a:r>
              <a:rPr lang="en-US" b="1" dirty="0" smtClean="0"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: </a:t>
            </a:r>
            <a:r>
              <a:rPr lang="th-TH" b="1" dirty="0" smtClean="0"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การนำเสนอร่างแผนฯ และภาคบ่าย </a:t>
            </a:r>
            <a:r>
              <a:rPr lang="en-US" b="1" dirty="0" smtClean="0"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: </a:t>
            </a:r>
            <a:r>
              <a:rPr lang="th-TH" b="1" dirty="0" smtClean="0"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การเสวนาทางวิชาการ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720" y="642918"/>
            <a:ext cx="857256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2600" b="1" dirty="0" smtClean="0">
                <a:solidFill>
                  <a:prstClr val="black"/>
                </a:solidFill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หัวข้อในการเสวนาวิชาการ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2600" b="1" dirty="0" smtClean="0">
                <a:solidFill>
                  <a:prstClr val="black"/>
                </a:solidFill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“ทิศทางการขับเคลื่อนยุทธศาสตร์ชาติและการพัฒนา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2600" b="1" dirty="0" smtClean="0">
                <a:solidFill>
                  <a:prstClr val="black"/>
                </a:solidFill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กรุงเทพมหานครในอนาคต”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2600" b="1" dirty="0" smtClean="0">
                <a:solidFill>
                  <a:prstClr val="black"/>
                </a:solidFill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ผู้ร่วมเสวนาประกอบด้วย</a:t>
            </a:r>
            <a:endParaRPr lang="en-US" sz="2600" b="1" dirty="0" smtClean="0">
              <a:solidFill>
                <a:prstClr val="black"/>
              </a:solidFill>
              <a:latin typeface="TH SarabunIT๙" pitchFamily="34" charset="-34"/>
              <a:cs typeface="TH SarabunIT๙" pitchFamily="34" charset="-34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2600" b="1" dirty="0" smtClean="0">
                <a:solidFill>
                  <a:prstClr val="black"/>
                </a:solidFill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	๑) </a:t>
            </a:r>
            <a:r>
              <a:rPr lang="th-TH" sz="2600" b="1" dirty="0" smtClean="0">
                <a:solidFill>
                  <a:srgbClr val="C00000"/>
                </a:solidFill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ศาสตราจารย์ ชาติชาย ณ เชียงใหม่ </a:t>
            </a:r>
            <a:r>
              <a:rPr lang="th-TH" sz="2600" b="1" dirty="0" smtClean="0">
                <a:latin typeface="TH SarabunIT๙" pitchFamily="34" charset="-34"/>
                <a:cs typeface="TH SarabunIT๙" pitchFamily="34" charset="-34"/>
              </a:rPr>
              <a:t>ผู้ทรงคุณวุฒิในคณะกรรมการการกระจายอำนาจให้แก่องค์กรปกครองส่วนท้องถิ่น </a:t>
            </a:r>
            <a:r>
              <a:rPr lang="th-TH" sz="2600" b="1" dirty="0" smtClean="0">
                <a:solidFill>
                  <a:prstClr val="black"/>
                </a:solidFill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ประเด็น “กรุงเทพมหานครกับการขับเคลื่อนยุทธศาสตร์ชาติในฐานะองค์กรปกครองส่วนท้องถิ่นรูปแบบพิเศษ”</a:t>
            </a:r>
            <a:endParaRPr lang="en-US" sz="2600" b="1" dirty="0" smtClean="0">
              <a:solidFill>
                <a:prstClr val="black"/>
              </a:solidFill>
              <a:latin typeface="TH SarabunIT๙" pitchFamily="34" charset="-34"/>
              <a:cs typeface="TH SarabunIT๙" pitchFamily="34" charset="-34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2600" b="1" dirty="0" smtClean="0">
                <a:solidFill>
                  <a:prstClr val="black"/>
                </a:solidFill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	๒) </a:t>
            </a:r>
            <a:r>
              <a:rPr lang="th-TH" sz="2600" b="1" dirty="0" smtClean="0">
                <a:solidFill>
                  <a:srgbClr val="C00000"/>
                </a:solidFill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รองศาสตราจารย์ นพนันท์ ตาปนานนท์ </a:t>
            </a:r>
            <a:r>
              <a:rPr lang="th-TH" sz="2600" b="1" dirty="0" smtClean="0">
                <a:solidFill>
                  <a:prstClr val="black"/>
                </a:solidFill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ผู้เชี่ยวชาญด้านการจัดทำผังเมืองและการใช้ประโยชน์ที่ดิน ประเด็น “ผังกับแผนความเป็นไปได้ในการปฏิบัติบนประโยชน์ร่วมของคนกรุงเทพฯ”</a:t>
            </a:r>
            <a:endParaRPr lang="en-US" sz="2600" b="1" dirty="0" smtClean="0">
              <a:solidFill>
                <a:prstClr val="black"/>
              </a:solidFill>
              <a:latin typeface="TH SarabunIT๙" pitchFamily="34" charset="-34"/>
              <a:cs typeface="TH SarabunIT๙" pitchFamily="34" charset="-34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2600" b="1" dirty="0" smtClean="0">
                <a:solidFill>
                  <a:prstClr val="black"/>
                </a:solidFill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	๓) </a:t>
            </a:r>
            <a:r>
              <a:rPr lang="th-TH" sz="2600" b="1" dirty="0" smtClean="0">
                <a:solidFill>
                  <a:srgbClr val="C00000"/>
                </a:solidFill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นางสาวสมสุข บุญญะบัญชา</a:t>
            </a:r>
            <a:r>
              <a:rPr lang="th-TH" sz="2600" b="1" dirty="0" smtClean="0">
                <a:solidFill>
                  <a:prstClr val="black"/>
                </a:solidFill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 ที่ปรึกษาคณะกรรมการสถาบันพัฒนาองค์กรชุมชน (องค์การมหาชน)  ประเด็น “บทบาทของชุมชนและภาคประชาสังคมในการหนุนเสริมภารกิจเมืองและแก้ไขปัญหาของตนเอง”</a:t>
            </a:r>
          </a:p>
          <a:p>
            <a:pPr marL="0" lvl="1" indent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2600" b="1" dirty="0" smtClean="0">
                <a:solidFill>
                  <a:prstClr val="black"/>
                </a:solidFill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๔) นางสาวสุภาภรณ์ ธีระจันทร์ ผู้อำนวยการกองยุทธศาสตร์บริหารจัดการ ดำเนินการเสวนา</a:t>
            </a:r>
            <a:endParaRPr lang="th-TH" sz="2600" b="1" dirty="0" smtClean="0">
              <a:solidFill>
                <a:prstClr val="black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282" y="71414"/>
            <a:ext cx="8715436" cy="52322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b="1" dirty="0" smtClean="0">
                <a:solidFill>
                  <a:schemeClr val="bg1"/>
                </a:solidFill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รายละเอียดการเสวนาวิชาการในภาคบ่าย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6" y="833511"/>
            <a:ext cx="8929718" cy="452431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	การประชุมเสนอร่างแผนฯ และรับฟังความคิดเห็นครั้งนี้ได้เชิญผู้แทนประชาสังคมจาก 50 สำนักงานเขต นักวิชาการและผู้ทรงคุณวุฒิจากสาขาต่างๆ ที่เกี่ยวข้องกับการพัฒนากรุงเทพมหานครเข้าร่วมประชุมรับฟังความคิดเห็น </a:t>
            </a:r>
            <a:b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และให้ข้อเสนอแนะต่อการพัฒนากรุงเทพมหานคร อาจมีข้อซักถามต่อภารกิจของกรุงเทพมาหนคร</a:t>
            </a:r>
          </a:p>
          <a:p>
            <a:endParaRPr lang="th-TH" sz="32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	จึงเห็นควรมอบทุกหน่วยงานจัดเตรียมข้อมูลที่เกี่ยวและอยู่ในความสนใจของภาคประชาสังคม และนักวิชาการ เพื่อชี้แจงหรือตอบข้อซักถาม</a:t>
            </a:r>
          </a:p>
          <a:p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ต่อการดำเนินงานของกรุงเทพมหานคร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2854109"/>
            <a:ext cx="8215370" cy="64633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IrisUPC" pitchFamily="34" charset="-34"/>
                <a:cs typeface="IrisUPC" pitchFamily="34" charset="-34"/>
              </a:rPr>
              <a:t>ระเบียบวาระที่ ๕ เรื่องอื่นๆ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2854109"/>
            <a:ext cx="8215370" cy="64633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IrisUPC" pitchFamily="34" charset="-34"/>
                <a:cs typeface="IrisUPC" pitchFamily="34" charset="-34"/>
              </a:rPr>
              <a:t>ระเบียบวาระที่ ๑ ประธานแจ้งให้ที่ประชุมทราบ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2854109"/>
            <a:ext cx="8215370" cy="120032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IrisUPC" pitchFamily="34" charset="-34"/>
                <a:cs typeface="IrisUPC" pitchFamily="34" charset="-34"/>
              </a:rPr>
              <a:t>ระเบียบวาระที่ ๒ เรื่องรับรองรายงานการประชุม</a:t>
            </a:r>
            <a:br>
              <a:rPr lang="th-TH" sz="3600" b="1" dirty="0" smtClean="0">
                <a:solidFill>
                  <a:schemeClr val="bg1"/>
                </a:solidFill>
                <a:latin typeface="IrisUPC" pitchFamily="34" charset="-34"/>
                <a:cs typeface="IrisUPC" pitchFamily="34" charset="-34"/>
              </a:rPr>
            </a:br>
            <a:r>
              <a:rPr lang="th-TH" sz="3600" b="1" dirty="0" smtClean="0">
                <a:solidFill>
                  <a:schemeClr val="bg1"/>
                </a:solidFill>
                <a:latin typeface="IrisUPC" pitchFamily="34" charset="-34"/>
                <a:cs typeface="IrisUPC" pitchFamily="34" charset="-34"/>
              </a:rPr>
              <a:t>คณะกรรมการอำนวยการฯ ครั้งที่ ๑/๒๕๖๒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2854109"/>
            <a:ext cx="8215370" cy="64633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IrisUPC" pitchFamily="34" charset="-34"/>
                <a:cs typeface="IrisUPC" pitchFamily="34" charset="-34"/>
              </a:rPr>
              <a:t>ระเบียบวาระที่ ๓ เรื่องเพื่อทราบ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5720" y="65766"/>
            <a:ext cx="8572560" cy="1077218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๓.๑  ผู้ว่าราชการกรุงเทพมหานครเห็นชอบการพัฒนากรุงเทพมหานคร   </a:t>
            </a:r>
            <a:b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       ประจำปี พ.ศ.2564 </a:t>
            </a:r>
          </a:p>
        </p:txBody>
      </p:sp>
      <p:sp>
        <p:nvSpPr>
          <p:cNvPr id="5" name="Rectangle 4"/>
          <p:cNvSpPr/>
          <p:nvPr/>
        </p:nvSpPr>
        <p:spPr>
          <a:xfrm>
            <a:off x="214282" y="1214422"/>
            <a:ext cx="85725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	เลขานุการที่ประชุมรายงานว่า ผู้ว่าราชการกรุงเทพมหานครได้โปรดเห็นชอบเป้าหมายการพัฒนากรุงเทพมหานคร ประจำปี พ.ศ.๒๕๖๔ เมื่อวันที่ ๕ กรกฎาคม ๒๕๖๒ ได้มีเป้าหมายหลักที่ควรให้ความสำคัญเป็นพิเศษ </a:t>
            </a:r>
          </a:p>
          <a:p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จำนวน ๔๕ เป้าหมายภายใต้ยุทธศาสตร์ทั้ง ๗ ด้าน</a:t>
            </a:r>
            <a:endParaRPr lang="th-TH" b="1" dirty="0">
              <a:solidFill>
                <a:srgbClr val="C0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720" y="3453846"/>
            <a:ext cx="4572032" cy="30469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th-TH" sz="3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มหานครปลอดภัย ๒๒ เป้าหมาย</a:t>
            </a:r>
          </a:p>
          <a:p>
            <a:pPr>
              <a:buFont typeface="Wingdings" pitchFamily="2" charset="2"/>
              <a:buChar char="§"/>
            </a:pPr>
            <a:r>
              <a:rPr lang="th-TH" sz="3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มหานครสีเขียวฯ ๕ เป้าหมาย</a:t>
            </a:r>
          </a:p>
          <a:p>
            <a:pPr>
              <a:buFont typeface="Wingdings" pitchFamily="2" charset="2"/>
              <a:buChar char="§"/>
            </a:pPr>
            <a:r>
              <a:rPr lang="th-TH" sz="3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มหานครสำหรับทุกคน ๗ เป้าหมาย</a:t>
            </a:r>
          </a:p>
          <a:p>
            <a:pPr>
              <a:buFont typeface="Wingdings" pitchFamily="2" charset="2"/>
              <a:buChar char="§"/>
            </a:pPr>
            <a:r>
              <a:rPr lang="th-TH" sz="3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มหานครกระชับ ๑ เป้าหมาย</a:t>
            </a:r>
          </a:p>
          <a:p>
            <a:pPr>
              <a:buFont typeface="Wingdings" pitchFamily="2" charset="2"/>
              <a:buChar char="§"/>
            </a:pPr>
            <a:r>
              <a:rPr lang="th-TH" sz="3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มหานครประชาธิปไตย ๒ เป้าหมาย</a:t>
            </a:r>
          </a:p>
          <a:p>
            <a:pPr>
              <a:buFont typeface="Wingdings" pitchFamily="2" charset="2"/>
              <a:buChar char="§"/>
            </a:pPr>
            <a:r>
              <a:rPr lang="th-TH" sz="3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มหานครแห่งเศรษฐกิจฯ ๔ เป้าหมาย</a:t>
            </a:r>
            <a:endParaRPr lang="th-TH" sz="32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Pentagon 6"/>
          <p:cNvSpPr/>
          <p:nvPr/>
        </p:nvSpPr>
        <p:spPr>
          <a:xfrm flipH="1">
            <a:off x="5000628" y="3596722"/>
            <a:ext cx="3643338" cy="2786082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การบริหารจัดการ </a:t>
            </a:r>
            <a:br>
              <a:rPr lang="th-TH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๔ เป้าหมาย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5814" y="208642"/>
            <a:ext cx="8643998" cy="1077218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๓.๒ การประชุมคณะทำงานจัดทำแผนปฏิบัติราชการกรุงเทพมหานคร</a:t>
            </a:r>
            <a:b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      ประจำปี พ.ศ.2564 </a:t>
            </a:r>
          </a:p>
        </p:txBody>
      </p:sp>
      <p:sp>
        <p:nvSpPr>
          <p:cNvPr id="5" name="Rectangle 4"/>
          <p:cNvSpPr/>
          <p:nvPr/>
        </p:nvSpPr>
        <p:spPr>
          <a:xfrm>
            <a:off x="261580" y="1500174"/>
            <a:ext cx="857256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	ตามที่กรุงเทพมหานครมีคำสั่งแต่งตั้งคณะทำงานจัดทำแผนปฏิบัติราชการกรุงเทพมหานคร ประจำปี พ.ศ.๒๕๖๔ ประกอบด้วยคณะทำงานจัดทำยุทธศาสตร์การพัฒนาระดับเมืองของกรุงเทพมหานคร และคณะทำงานจัดทำยุทธศาสตร์การพัฒนากรุงเทพมหานครระดับพื้นที่  โดยกำหนดให้มีการประชุมคณะทำงานฯ ระหว่างวันที่ ๕ – ๑๘ มิถุนายน ๒๕๖๒ </a:t>
            </a:r>
          </a:p>
          <a:p>
            <a:pPr algn="thaiDist"/>
            <a:endParaRPr lang="th-TH" sz="1400" b="1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	ขณะนี้ได้มีการดำเนินการ</a:t>
            </a:r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เรียบร้อย</a:t>
            </a:r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แล้ว โดยนำ</a:t>
            </a:r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ข้อสังเกต/ข้อเสนอแนะ</a:t>
            </a:r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จากการประชุมคณะกรรมการอำนวยการฯ ครั้งที่ ๑/๒๕๖๒ </a:t>
            </a:r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32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ไปพิจารณาและ</a:t>
            </a:r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มีบางคณะได้นำผลการประชุมเรียนรองปลัดกรุงเทพมหานคร ซึ่ง สยป.จะได้นำข้อเสนอแนะมาปรับปรุงร่างแผนปฎิบัติราชการฯ ต่อไป</a:t>
            </a:r>
            <a:endParaRPr lang="th-TH" sz="32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2854109"/>
            <a:ext cx="8215370" cy="64633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IrisUPC" pitchFamily="34" charset="-34"/>
                <a:cs typeface="IrisUPC" pitchFamily="34" charset="-34"/>
              </a:rPr>
              <a:t>ระเบียบวาระที่ ๔ เรื่องเพื่อพิจารณา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76" y="1243952"/>
          <a:ext cx="885828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6120"/>
                <a:gridCol w="798492"/>
                <a:gridCol w="928694"/>
                <a:gridCol w="1143008"/>
                <a:gridCol w="857256"/>
                <a:gridCol w="1000132"/>
                <a:gridCol w="928694"/>
                <a:gridCol w="1285884"/>
              </a:tblGrid>
              <a:tr h="74168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chemeClr val="bg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ด้าน</a:t>
                      </a:r>
                    </a:p>
                  </a:txBody>
                  <a:tcPr marL="8379" marR="8379" marT="83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chemeClr val="bg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มิติ</a:t>
                      </a:r>
                    </a:p>
                  </a:txBody>
                  <a:tcPr marL="8379" marR="8379" marT="83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chemeClr val="bg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</a:p>
                  </a:txBody>
                  <a:tcPr marL="8379" marR="8379" marT="83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chemeClr val="bg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เป้าประสงค์</a:t>
                      </a:r>
                    </a:p>
                  </a:txBody>
                  <a:tcPr marL="8379" marR="8379" marT="83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chemeClr val="bg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ตัวชี้วัด</a:t>
                      </a:r>
                    </a:p>
                  </a:txBody>
                  <a:tcPr marL="8379" marR="8379" marT="83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chemeClr val="bg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มาตรการ </a:t>
                      </a:r>
                    </a:p>
                  </a:txBody>
                  <a:tcPr marL="8379" marR="8379" marT="83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chemeClr val="bg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โครงการ </a:t>
                      </a:r>
                    </a:p>
                  </a:txBody>
                  <a:tcPr marL="8379" marR="8379" marT="837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 dirty="0">
                          <a:solidFill>
                            <a:schemeClr val="bg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งบประมาณ  </a:t>
                      </a:r>
                    </a:p>
                    <a:p>
                      <a:pPr algn="ctr" fontAlgn="t"/>
                      <a:r>
                        <a:rPr lang="th-TH" sz="2000" b="1" i="0" u="none" strike="noStrike" dirty="0">
                          <a:solidFill>
                            <a:schemeClr val="bg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(ล้านบาท) </a:t>
                      </a:r>
                    </a:p>
                  </a:txBody>
                  <a:tcPr marL="8379" marR="8379" marT="8379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มหานครปลอดภัย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8379" marR="8379" marT="83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   6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15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    41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112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130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263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22,293.22 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มหา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นครสี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เขียวฯ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8379" marR="8379" marT="83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   4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  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    13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26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 45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117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74,895.08 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มหา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นครสำหรับทุกคน  </a:t>
                      </a:r>
                    </a:p>
                  </a:txBody>
                  <a:tcPr marL="8379" marR="8379" marT="83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   4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  9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    15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28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 32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  51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497.22 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มหา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นครกระชับ</a:t>
                      </a:r>
                    </a:p>
                  </a:txBody>
                  <a:tcPr marL="8379" marR="8379" marT="83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   1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  2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      2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12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 12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  19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1,134.45 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มหา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นครประชาธิปไตย </a:t>
                      </a:r>
                    </a:p>
                  </a:txBody>
                  <a:tcPr marL="8379" marR="8379" marT="83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   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  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      8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10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 10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  17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114.90 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มหา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นครแห่ง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เศรษฐกิจ ฯ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8379" marR="8379" marT="83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   3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  3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      8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18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 47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  74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712.72 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การ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บริหารจัด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การเมือง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8379" marR="8379" marT="837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   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  6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    15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32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 52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    97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   1,956.43 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รวมทุกด้าน</a:t>
                      </a:r>
                    </a:p>
                  </a:txBody>
                  <a:tcPr marL="8379" marR="8379" marT="8379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28</a:t>
                      </a:r>
                    </a:p>
                  </a:txBody>
                  <a:tcPr marL="9525" marR="9525" marT="952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45</a:t>
                      </a:r>
                    </a:p>
                  </a:txBody>
                  <a:tcPr marL="9525" marR="9525" marT="952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102</a:t>
                      </a:r>
                    </a:p>
                  </a:txBody>
                  <a:tcPr marL="9525" marR="9525" marT="952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238</a:t>
                      </a:r>
                    </a:p>
                  </a:txBody>
                  <a:tcPr marL="9525" marR="9525" marT="952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328</a:t>
                      </a:r>
                    </a:p>
                  </a:txBody>
                  <a:tcPr marL="9525" marR="9525" marT="952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638</a:t>
                      </a:r>
                    </a:p>
                  </a:txBody>
                  <a:tcPr marL="9525" marR="9525" marT="952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101,604.01 </a:t>
                      </a:r>
                    </a:p>
                  </a:txBody>
                  <a:tcPr marL="9525" marR="9525" marT="9525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790" y="714356"/>
            <a:ext cx="9001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สรุปจำนวนโครงการและงบประมาณตามร่างแผนปฏิบัติราชการ กทม. ประจำปี พ.ศ.๒๕๖๔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4922420"/>
            <a:ext cx="87868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ประเด็นสำคัญที่พบจากการประชุมคณะทำงานฯ และยกร่างแผนฯ</a:t>
            </a: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	- ตัวชี้วัดการพัฒนายังไม่มีหน่วยงานรับผิดชอบ</a:t>
            </a: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	- ตัวชี้วัดการพัฒนายังไม่มีโครงการสนับสนุน </a:t>
            </a: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	- โครงการบางส่วนมีลักษณะเป็นงานประจำ หรือไม่สะท้อนสู่ตัวชี้วัดตามแผนฯ 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750" y="142852"/>
            <a:ext cx="8746968" cy="58477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๔.๑ ร่างแผนปฏิบัติราชการกรุงเทพมหานคร ประจำปี พ.ศ.2564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52" y="214290"/>
            <a:ext cx="864396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thaiDist">
              <a:spcBef>
                <a:spcPct val="0"/>
              </a:spcBef>
            </a:pPr>
            <a:r>
              <a:rPr lang="th-TH" sz="3200" b="1" dirty="0" smtClean="0">
                <a:solidFill>
                  <a:prstClr val="black"/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เพื่อให้แผนปฏิบัติราชการ กทม. ประจำปี พ.ศ.๒๕๖๔ มีความสมบูรณ์โดยบรรจุโครงการยุทธศาสตร์ที่สามารถผลักดันเป้าหมายการพัฒนาได้อย่างมีนัยสำคัญ</a:t>
            </a:r>
          </a:p>
          <a:p>
            <a:pPr lvl="0" algn="thaiDist">
              <a:spcBef>
                <a:spcPct val="0"/>
              </a:spcBef>
            </a:pPr>
            <a:r>
              <a:rPr lang="th-TH" sz="3200" b="1" dirty="0" smtClean="0">
                <a:solidFill>
                  <a:prstClr val="black"/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จึงเห็นควรมอบ สยป. ประสานหน่วยงานที่เกี่ยวข้องตรวจสอบโครงการ ดังนี้</a:t>
            </a:r>
          </a:p>
        </p:txBody>
      </p:sp>
      <p:sp>
        <p:nvSpPr>
          <p:cNvPr id="8" name="Rectangle 7"/>
          <p:cNvSpPr/>
          <p:nvPr/>
        </p:nvSpPr>
        <p:spPr>
          <a:xfrm>
            <a:off x="428596" y="2786058"/>
            <a:ext cx="8358246" cy="378565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lvl="0" algn="thaiDist">
              <a:spcBef>
                <a:spcPct val="0"/>
              </a:spcBef>
              <a:buFont typeface="Wingdings" pitchFamily="2" charset="2"/>
              <a:buChar char="q"/>
            </a:pPr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 กำหนดหน่วยงานรับผิดชอบตัวชี้วัดให้ชัดเจน ในกรณีพบว่าไม่มีหน่วยงานรับผิดชอบ</a:t>
            </a:r>
          </a:p>
          <a:p>
            <a:pPr lvl="0" algn="thaiDist">
              <a:spcBef>
                <a:spcPct val="0"/>
              </a:spcBef>
              <a:buFont typeface="Wingdings" pitchFamily="2" charset="2"/>
              <a:buChar char="q"/>
            </a:pPr>
            <a:endParaRPr lang="th-TH" sz="8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endParaRPr>
          </a:p>
          <a:p>
            <a:pPr lvl="0" algn="thaiDist">
              <a:spcBef>
                <a:spcPct val="0"/>
              </a:spcBef>
              <a:buFont typeface="Wingdings" pitchFamily="2" charset="2"/>
              <a:buChar char="q"/>
            </a:pPr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 จัดทำโครงการเพิ่มเติมในกรณีที่พบว่าตัวชี้วัดไม่มีโครงการสนับสนุน หรือไม่เพียงพอที่จะขับเคลื่อนตัวชี้วัดให้บรรลุผลสำเร็จได้</a:t>
            </a:r>
          </a:p>
          <a:p>
            <a:pPr lvl="0" algn="thaiDist">
              <a:spcBef>
                <a:spcPct val="0"/>
              </a:spcBef>
              <a:buFont typeface="Wingdings" pitchFamily="2" charset="2"/>
              <a:buChar char="q"/>
            </a:pPr>
            <a:endParaRPr lang="th-TH" sz="8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endParaRPr>
          </a:p>
          <a:p>
            <a:pPr lvl="0" algn="thaiDist">
              <a:spcBef>
                <a:spcPct val="0"/>
              </a:spcBef>
              <a:buFont typeface="Wingdings" pitchFamily="2" charset="2"/>
              <a:buChar char="q"/>
            </a:pPr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 ปรับปรุงโครงการในกรณีพบว่ามีลักษณะเป็นงานประจำที่ดำเนินการตามหน้าที่โดยปกติของหน่วยงาน โดยพิจารณาจัดทำโครงการยุทธศาสตร์เพื่อทดแทน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2659</TotalTime>
  <Words>553</Words>
  <Application>Microsoft Office PowerPoint</Application>
  <PresentationFormat>On-screen Show (4:3)</PresentationFormat>
  <Paragraphs>137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180</cp:revision>
  <dcterms:created xsi:type="dcterms:W3CDTF">2017-03-03T02:38:08Z</dcterms:created>
  <dcterms:modified xsi:type="dcterms:W3CDTF">2019-07-12T06:45:07Z</dcterms:modified>
</cp:coreProperties>
</file>