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2" r:id="rId3"/>
    <p:sldId id="272" r:id="rId4"/>
    <p:sldId id="273" r:id="rId5"/>
    <p:sldId id="274" r:id="rId6"/>
    <p:sldId id="275" r:id="rId7"/>
    <p:sldId id="276" r:id="rId8"/>
    <p:sldId id="278" r:id="rId9"/>
    <p:sldId id="277" r:id="rId10"/>
    <p:sldId id="279" r:id="rId11"/>
    <p:sldId id="281" r:id="rId12"/>
    <p:sldId id="282" r:id="rId13"/>
    <p:sldId id="260" r:id="rId14"/>
    <p:sldId id="261" r:id="rId15"/>
    <p:sldId id="283" r:id="rId16"/>
    <p:sldId id="288" r:id="rId17"/>
    <p:sldId id="289" r:id="rId18"/>
    <p:sldId id="293" r:id="rId19"/>
    <p:sldId id="294" r:id="rId20"/>
    <p:sldId id="295" r:id="rId21"/>
    <p:sldId id="284" r:id="rId22"/>
    <p:sldId id="298" r:id="rId23"/>
    <p:sldId id="297" r:id="rId24"/>
    <p:sldId id="296" r:id="rId25"/>
    <p:sldId id="328" r:id="rId26"/>
    <p:sldId id="330" r:id="rId27"/>
    <p:sldId id="335" r:id="rId28"/>
    <p:sldId id="333" r:id="rId29"/>
    <p:sldId id="331" r:id="rId30"/>
    <p:sldId id="334" r:id="rId31"/>
  </p:sldIdLst>
  <p:sldSz cx="9906000" cy="6858000" type="A4"/>
  <p:notesSz cx="9926638" cy="67976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26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25798-768D-43D4-A412-33AE711C3338}" type="datetimeFigureOut">
              <a:rPr lang="th-TH" smtClean="0"/>
              <a:pPr/>
              <a:t>02/07/60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F8654-2D1D-41E1-9E57-8E3DD10A65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162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6082-410C-45B9-A318-66F58A8A20E0}" type="datetimeFigureOut">
              <a:rPr lang="th-TH" smtClean="0"/>
              <a:pPr/>
              <a:t>02/07/60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C09-F4AD-4E62-BE9C-8F99BFB607E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6082-410C-45B9-A318-66F58A8A20E0}" type="datetimeFigureOut">
              <a:rPr lang="th-TH" smtClean="0"/>
              <a:pPr/>
              <a:t>02/07/60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C09-F4AD-4E62-BE9C-8F99BFB607E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6082-410C-45B9-A318-66F58A8A20E0}" type="datetimeFigureOut">
              <a:rPr lang="th-TH" smtClean="0"/>
              <a:pPr/>
              <a:t>02/07/60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C09-F4AD-4E62-BE9C-8F99BFB607E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6082-410C-45B9-A318-66F58A8A20E0}" type="datetimeFigureOut">
              <a:rPr lang="th-TH" smtClean="0"/>
              <a:pPr/>
              <a:t>02/07/60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C09-F4AD-4E62-BE9C-8F99BFB607E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6082-410C-45B9-A318-66F58A8A20E0}" type="datetimeFigureOut">
              <a:rPr lang="th-TH" smtClean="0"/>
              <a:pPr/>
              <a:t>02/07/60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C09-F4AD-4E62-BE9C-8F99BFB607E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6082-410C-45B9-A318-66F58A8A20E0}" type="datetimeFigureOut">
              <a:rPr lang="th-TH" smtClean="0"/>
              <a:pPr/>
              <a:t>02/07/60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C09-F4AD-4E62-BE9C-8F99BFB607E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6082-410C-45B9-A318-66F58A8A20E0}" type="datetimeFigureOut">
              <a:rPr lang="th-TH" smtClean="0"/>
              <a:pPr/>
              <a:t>02/07/60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C09-F4AD-4E62-BE9C-8F99BFB607E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6082-410C-45B9-A318-66F58A8A20E0}" type="datetimeFigureOut">
              <a:rPr lang="th-TH" smtClean="0"/>
              <a:pPr/>
              <a:t>02/07/60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C09-F4AD-4E62-BE9C-8F99BFB607E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6082-410C-45B9-A318-66F58A8A20E0}" type="datetimeFigureOut">
              <a:rPr lang="th-TH" smtClean="0"/>
              <a:pPr/>
              <a:t>02/07/60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C09-F4AD-4E62-BE9C-8F99BFB607E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6082-410C-45B9-A318-66F58A8A20E0}" type="datetimeFigureOut">
              <a:rPr lang="th-TH" smtClean="0"/>
              <a:pPr/>
              <a:t>02/07/60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C09-F4AD-4E62-BE9C-8F99BFB607E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6082-410C-45B9-A318-66F58A8A20E0}" type="datetimeFigureOut">
              <a:rPr lang="th-TH" smtClean="0"/>
              <a:pPr/>
              <a:t>02/07/60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C09-F4AD-4E62-BE9C-8F99BFB607E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16082-410C-45B9-A318-66F58A8A20E0}" type="datetimeFigureOut">
              <a:rPr lang="th-TH" smtClean="0"/>
              <a:pPr/>
              <a:t>02/07/60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B7C09-F4AD-4E62-BE9C-8F99BFB607E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2.gstatic.com/images?q=tbn:ANd9GcTzst2fTfcMFcg3O1dYdy5QtTUEz_GQ49heJEm86Re0bRpbBech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286593" y="980728"/>
            <a:ext cx="7878875" cy="3384376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ให้บริการที่ดีที่สุดประจำปีงบประมาณ </a:t>
            </a: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พ.ศ. </a:t>
            </a:r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2558 </a:t>
            </a: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มีความโดดเด่น</a:t>
            </a:r>
            <a:endParaRPr lang="en-US" sz="4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4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_BMA BEST SERVICE+.jpg"/>
          <p:cNvPicPr>
            <a:picLocks noChangeAspect="1"/>
          </p:cNvPicPr>
          <p:nvPr/>
        </p:nvPicPr>
        <p:blipFill>
          <a:blip r:embed="rId2" cstate="print"/>
          <a:srcRect b="55250"/>
          <a:stretch>
            <a:fillRect/>
          </a:stretch>
        </p:blipFill>
        <p:spPr>
          <a:xfrm>
            <a:off x="5577069" y="4746148"/>
            <a:ext cx="3978442" cy="2111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แนวทางในการพัฒนาโครงการ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6506" y="1340768"/>
            <a:ext cx="8892988" cy="468052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2" indent="-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th-TH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-พัฒนาเป็นแหล่งเรียนรู้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“</a:t>
            </a:r>
            <a:r>
              <a:rPr kumimoji="0" lang="th-TH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ครัวฮา</a:t>
            </a:r>
            <a:r>
              <a:rPr kumimoji="0" lang="th-TH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ลาล</a:t>
            </a:r>
            <a:r>
              <a:rPr kumimoji="0" lang="th-TH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สู่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GMP”</a:t>
            </a:r>
          </a:p>
          <a:p>
            <a:pPr marL="914400" lvl="2" indent="-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r>
              <a:rPr kumimoji="0" lang="th-TH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ของโรงพยาบาลสังกัดสำนักการแพทย์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914400" lvl="2" indent="-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th-TH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-การแลกเปลี่ยนเรียนรู้กับหน่วยงานภายนอก เพื่อ</a:t>
            </a:r>
            <a:r>
              <a:rPr kumimoji="0" lang="th-TH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นำม</a:t>
            </a:r>
            <a:r>
              <a:rPr lang="th-TH" sz="4400" dirty="0" smtClean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า</a:t>
            </a:r>
          </a:p>
          <a:p>
            <a:pPr marL="914400" lvl="2" indent="-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th-TH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ปรับ</a:t>
            </a:r>
            <a:r>
              <a:rPr kumimoji="0" lang="th-TH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ใช้ในการพัฒนางาน</a:t>
            </a:r>
            <a:endParaRPr lang="th-TH" sz="4400" dirty="0"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914400" lvl="2" indent="-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th-TH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-การทวนสอบกระบวนการผลิตอาหาร ติดตาม</a:t>
            </a:r>
            <a:r>
              <a:rPr kumimoji="0" lang="th-TH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และ</a:t>
            </a:r>
          </a:p>
          <a:p>
            <a:pPr marL="914400" lvl="2" indent="-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lang="th-TH" sz="4400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r>
              <a:rPr kumimoji="0" lang="th-TH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ประเมินผล</a:t>
            </a:r>
            <a:r>
              <a:rPr kumimoji="0" lang="th-TH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อย่างต่อเนื่อง</a:t>
            </a:r>
            <a:endParaRPr kumimoji="0" lang="th-TH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2" y="928689"/>
            <a:ext cx="9441656" cy="3214687"/>
          </a:xfrm>
        </p:spPr>
        <p:txBody>
          <a:bodyPr/>
          <a:lstStyle/>
          <a:p>
            <a:pPr eaLnBrk="1" hangingPunct="1"/>
            <a:r>
              <a:rPr lang="th-TH" sz="4800" smtClean="0">
                <a:solidFill>
                  <a:srgbClr val="002060"/>
                </a:solidFill>
                <a:latin typeface="TH Baijam" pitchFamily="2" charset="-34"/>
                <a:cs typeface="TH Baijam" pitchFamily="2" charset="-34"/>
              </a:rPr>
              <a:t>โครงการอาสาสมัครเครือข่ายอาหารปลอดภัยในจุดผ่อนผันและแหล่งท่องเที่ยวสำคัญ</a:t>
            </a:r>
            <a:br>
              <a:rPr lang="th-TH" sz="4800" smtClean="0">
                <a:solidFill>
                  <a:srgbClr val="002060"/>
                </a:solidFill>
                <a:latin typeface="TH Baijam" pitchFamily="2" charset="-34"/>
                <a:cs typeface="TH Baijam" pitchFamily="2" charset="-34"/>
              </a:rPr>
            </a:br>
            <a:r>
              <a:rPr lang="th-TH" sz="4800" smtClean="0">
                <a:solidFill>
                  <a:srgbClr val="002060"/>
                </a:solidFill>
                <a:latin typeface="TH Baijam" pitchFamily="2" charset="-34"/>
                <a:cs typeface="TH Baijam" pitchFamily="2" charset="-34"/>
              </a:rPr>
              <a:t>ในพื้นที่เขตบางขุนเทียน </a:t>
            </a:r>
            <a:endParaRPr lang="en-US" sz="4800" smtClean="0">
              <a:solidFill>
                <a:srgbClr val="002060"/>
              </a:solidFill>
              <a:latin typeface="TH Baijam" pitchFamily="2" charset="-34"/>
              <a:cs typeface="TH Baijam" pitchFamily="2" charset="-34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1266" y="5157193"/>
            <a:ext cx="5494734" cy="854075"/>
          </a:xfrm>
        </p:spPr>
        <p:txBody>
          <a:bodyPr/>
          <a:lstStyle/>
          <a:p>
            <a:pPr eaLnBrk="1" hangingPunct="1"/>
            <a:r>
              <a:rPr lang="th-TH" sz="4000" b="1" dirty="0" smtClean="0">
                <a:solidFill>
                  <a:srgbClr val="002060"/>
                </a:solidFill>
                <a:latin typeface="TH Baijam" pitchFamily="2" charset="-34"/>
                <a:cs typeface="TH Baijam" pitchFamily="2" charset="-34"/>
              </a:rPr>
              <a:t>สำนักงานเขตบางขุนเทียน</a:t>
            </a:r>
            <a:endParaRPr lang="en-US" sz="4000" dirty="0" smtClean="0">
              <a:solidFill>
                <a:srgbClr val="002060"/>
              </a:solidFill>
              <a:latin typeface="TH Baijam" pitchFamily="2" charset="-34"/>
              <a:cs typeface="TH Baijam" pitchFamily="2" charset="-34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38251" y="857251"/>
            <a:ext cx="6346031" cy="714375"/>
          </a:xfrm>
          <a:solidFill>
            <a:srgbClr val="6699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indent="0" algn="ctr" eaLnBrk="1" hangingPunct="1">
              <a:defRPr/>
            </a:pPr>
            <a:r>
              <a:rPr lang="th-TH" sz="4800" dirty="0" smtClean="0">
                <a:cs typeface="TH SarabunIT๙" pitchFamily="34" charset="-34"/>
              </a:rPr>
              <a:t>ทำไมถึงทำโครงการ</a:t>
            </a:r>
            <a:endParaRPr lang="en-US" sz="4800" dirty="0">
              <a:cs typeface="TH SarabunIT๙" pitchFamily="34" charset="-34"/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50489" y="1988840"/>
            <a:ext cx="9132094" cy="2908300"/>
          </a:xfrm>
        </p:spPr>
        <p:txBody>
          <a:bodyPr/>
          <a:lstStyle/>
          <a:p>
            <a:pPr marL="398463" indent="-398463" eaLnBrk="1" hangingPunct="1">
              <a:buFontTx/>
              <a:buNone/>
            </a:pPr>
            <a:r>
              <a:rPr lang="th-TH" sz="28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1.	เพื่อให้อาสาสมัครฯ ได้มีความรู้ ความเข้าใจ เกี่ยวกับการบริโภคอาหารที่สะอาดปลอดภัยจากการปนเปื้อนของจุลินท</a:t>
            </a:r>
            <a:r>
              <a:rPr lang="th-TH" sz="2800" b="1" dirty="0" err="1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รีย์</a:t>
            </a:r>
            <a:r>
              <a:rPr lang="th-TH" sz="28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และสารเคมีในอาหาร</a:t>
            </a:r>
          </a:p>
          <a:p>
            <a:pPr marL="398463" indent="-398463" eaLnBrk="1" hangingPunct="1">
              <a:buFontTx/>
              <a:buNone/>
            </a:pPr>
            <a:r>
              <a:rPr lang="th-TH" sz="28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2.	เพื่อให้อาสาสมัครฯ รู้วิธีตรวจวิเคราะห์หาเชื้อจุลินทรีย์และสารเคมีในอาหาร</a:t>
            </a:r>
            <a:br>
              <a:rPr lang="th-TH" sz="28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28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อย่างง่ายเพื่อใช้ในการตรวจสอบคุณภาพอาหารที่ซื้อมาประกอบปรุงอาหาร</a:t>
            </a:r>
            <a:br>
              <a:rPr lang="th-TH" sz="28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28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ให้กับผู้บริโภคได้</a:t>
            </a:r>
          </a:p>
          <a:p>
            <a:pPr marL="398463" indent="-398463" eaLnBrk="1" hangingPunct="1">
              <a:buFontTx/>
              <a:buNone/>
            </a:pPr>
            <a:r>
              <a:rPr lang="th-TH" sz="28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3.	เพื่อให้อาสาสมัครฯ รู้วิธีและหลักเกณฑ์การตรวจสุขลักษณะสถานที่</a:t>
            </a:r>
            <a:endParaRPr lang="en-US" sz="2800" b="1" dirty="0" smtClean="0">
              <a:solidFill>
                <a:srgbClr val="00206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1. ผลที่ได้รับจากการดำเนินโครงการ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	1.1 อาสาสมัครฯ สามารถตรวจวิเคราะห์หาเชื้อจุลินทรีย์และสารเคมีในอาหารอย่างง่าย (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Test Kit)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    ในวัตถุดิบที่ซื้อมาประกอบปรุงอาหารให้กับผู้บริโภคได้ทันทีไม่ต้องรอเจ้าหน้าที่ไปตรวจ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	1.2 ประชาชนได้บริโภคอาหารที่สะอาดและปลอดภัยมากขึ้น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4537" y="836712"/>
            <a:ext cx="9410700" cy="1584176"/>
          </a:xfrm>
        </p:spPr>
        <p:txBody>
          <a:bodyPr>
            <a:no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ผล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การตรวจหาเชื้อจุลินทรีย์และสารเคมี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ปนเปื้อน     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อาหารอย่างง่ายก่อนทำโครงการและหลังทำโครงการ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>
                <a:latin typeface="TH SarabunPSK" pitchFamily="34" charset="-34"/>
                <a:cs typeface="TH SarabunPSK" pitchFamily="34" charset="-34"/>
              </a:rPr>
            </a:b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584515" y="2636912"/>
          <a:ext cx="9049007" cy="3048000"/>
        </p:xfrm>
        <a:graphic>
          <a:graphicData uri="http://schemas.openxmlformats.org/drawingml/2006/table">
            <a:tbl>
              <a:tblPr/>
              <a:tblGrid>
                <a:gridCol w="1543134"/>
                <a:gridCol w="2478033"/>
                <a:gridCol w="1651716"/>
                <a:gridCol w="1651716"/>
                <a:gridCol w="1724408"/>
              </a:tblGrid>
              <a:tr h="4675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000" b="1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ปี พ.ศ.</a:t>
                      </a:r>
                      <a:endParaRPr lang="en-US" sz="4000" spc="-7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000" b="1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จำนวนตัวอย่าง</a:t>
                      </a:r>
                      <a:br>
                        <a:rPr lang="th-TH" sz="4000" b="1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th-TH" sz="4000" b="1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ที่ตรวจ</a:t>
                      </a:r>
                      <a:endParaRPr lang="en-US" sz="4000" spc="-7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000" b="1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ผลการตรวจ</a:t>
                      </a:r>
                      <a:endParaRPr lang="en-US" sz="4000" spc="-7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000" b="1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ร้อยละ</a:t>
                      </a:r>
                      <a:endParaRPr lang="en-US" sz="4000" spc="-7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5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000" b="1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ผ่าน</a:t>
                      </a:r>
                      <a:endParaRPr lang="en-US" sz="4000" spc="-7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000" b="1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ไม่ผ่าน</a:t>
                      </a:r>
                      <a:endParaRPr lang="en-US" sz="4000" spc="-7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67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000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2557</a:t>
                      </a:r>
                      <a:endParaRPr lang="en-US" sz="4000" spc="-7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000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566</a:t>
                      </a:r>
                      <a:endParaRPr lang="en-US" sz="4000" spc="-7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000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475</a:t>
                      </a:r>
                      <a:endParaRPr lang="en-US" sz="4000" spc="-7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000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91</a:t>
                      </a:r>
                      <a:endParaRPr lang="en-US" sz="4000" spc="-7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000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16.08</a:t>
                      </a:r>
                      <a:endParaRPr lang="en-US" sz="4000" spc="-7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000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2558</a:t>
                      </a:r>
                      <a:endParaRPr lang="en-US" sz="4000" spc="-7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000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2,415</a:t>
                      </a:r>
                      <a:endParaRPr lang="en-US" sz="4000" spc="-7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000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2,411</a:t>
                      </a:r>
                      <a:endParaRPr lang="en-US" sz="4000" spc="-7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000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endParaRPr lang="en-US" sz="4000" spc="-7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000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0.2</a:t>
                      </a:r>
                      <a:endParaRPr lang="en-US" sz="4000" spc="-7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000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2559</a:t>
                      </a:r>
                      <a:endParaRPr lang="en-US" sz="4000" spc="-7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r>
                        <a:rPr lang="th-TH" sz="4000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,027</a:t>
                      </a:r>
                      <a:endParaRPr lang="en-US" sz="4000" spc="-7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r>
                        <a:rPr lang="th-TH" sz="4000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,027</a:t>
                      </a:r>
                      <a:endParaRPr lang="en-US" sz="4000" spc="-7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000" spc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4000" spc="-7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000" spc="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4000" spc="-7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413792"/>
            <a:ext cx="8915400" cy="1143000"/>
          </a:xfrm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ปัจจัย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ความสำเร็จ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Key Success Factor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เครือข่าย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อาสาสมัครฯ ต้องมีความรู้ความเข้าใจขั้นตอนการตรวจวิเคราะห์หาเชื้อจุลินทรีย์และสารเคมีในอาหารอย่างง่าย (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Test Kit)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เพื่อใช้ในการตรวจสอบคุณภาพอาหาร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ผู้ค้า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มีจิตสำนึกในการเลือกใช้วัตถุดิบที่มีความปลอดภัยและมีคุณภาพ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เจ้าหน้าที่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ให้การสนับสนุน ควบคุมดูแล การทำงานของสมาชิกเครือข่าย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20150623_175257.jpg"/>
          <p:cNvPicPr>
            <a:picLocks noChangeAspect="1"/>
          </p:cNvPicPr>
          <p:nvPr/>
        </p:nvPicPr>
        <p:blipFill>
          <a:blip r:embed="rId2" cstate="print"/>
          <a:srcRect l="13942" r="14603"/>
          <a:stretch>
            <a:fillRect/>
          </a:stretch>
        </p:blipFill>
        <p:spPr bwMode="auto">
          <a:xfrm>
            <a:off x="6655594" y="2500314"/>
            <a:ext cx="2846256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6" descr="2014-11-23-7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6" y="3143251"/>
            <a:ext cx="363736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87" y="260351"/>
            <a:ext cx="8647113" cy="21685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โครงการ	</a:t>
            </a:r>
            <a:br>
              <a:rPr lang="th-TH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การเพิ่มศักยภาพการผลิต และการตลาดข้าวของเกษตรกรผู้ทำนาเขตคลองสามวา</a:t>
            </a:r>
            <a:endParaRPr lang="th-TH" sz="48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6032" y="6281936"/>
            <a:ext cx="3559969" cy="60344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6988"/>
            <a:r>
              <a:rPr lang="th-TH" sz="2800" b="1" dirty="0" smtClean="0">
                <a:solidFill>
                  <a:srgbClr val="FFFF00"/>
                </a:solidFill>
                <a:cs typeface="TH SarabunPSK" pitchFamily="34" charset="-34"/>
              </a:rPr>
              <a:t>สำนักงานเขตคลองสามวา</a:t>
            </a:r>
          </a:p>
        </p:txBody>
      </p:sp>
      <p:pic>
        <p:nvPicPr>
          <p:cNvPr id="13317" name="Picture 3" descr="20151106_17195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173" y="4429125"/>
            <a:ext cx="3279642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1252" y="654075"/>
            <a:ext cx="7348670" cy="9747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ทำไมต้องทำโครงการ</a:t>
            </a:r>
            <a:endParaRPr lang="th-TH" sz="48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558" y="1844824"/>
            <a:ext cx="8424936" cy="4294187"/>
          </a:xfrm>
        </p:spPr>
        <p:txBody>
          <a:bodyPr>
            <a:noAutofit/>
          </a:bodyPr>
          <a:lstStyle/>
          <a:p>
            <a:pPr marL="26988" algn="l"/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เพื่อส่งเสริมการผลิตข้าวครบวงจรของเกษตรกรผู้ทำนา</a:t>
            </a:r>
          </a:p>
          <a:p>
            <a:pPr marL="26988" algn="l"/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เขตคลองสามวา</a:t>
            </a:r>
            <a:endParaRPr lang="en-US" sz="36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26988" algn="l"/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เพื่อเพิ่มคุณค่า และมูลค่าของผลผลิตทางการเกษตร</a:t>
            </a:r>
            <a:endParaRPr lang="en-US" sz="36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26988" algn="l"/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เพื่อสร้างตลาดข้าวสาร ให้กับเกษตรกรผู้ทำนา</a:t>
            </a:r>
            <a:endParaRPr lang="en-US" sz="36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26988" algn="l"/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เพื่อเพิ่มรายได้ให้กับเกษตรกรผู้ทำนาเขตคลองสามวา</a:t>
            </a:r>
            <a:endParaRPr lang="en-US" sz="36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26988" algn="l"/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  เพื่อให้ผู้บริโภคได้รับประทานข้าวที่ปลอดภัย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ประโยชน์ที่ได้รับ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554692" y="1143000"/>
            <a:ext cx="8124296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h-TH" sz="2800" smtClean="0">
                <a:latin typeface="TH SarabunPSK" pitchFamily="34" charset="-34"/>
                <a:cs typeface="TH SarabunPSK" pitchFamily="34" charset="-34"/>
              </a:rPr>
              <a:t>1. สร้างรายได้ให้เกษตร เพิ่มมากขึ้น</a:t>
            </a:r>
          </a:p>
          <a:p>
            <a:endParaRPr lang="th-TH" smtClean="0">
              <a:latin typeface="TH SarabunPSK" pitchFamily="34" charset="-34"/>
              <a:cs typeface="TH SarabunPSK" pitchFamily="34" charset="-34"/>
            </a:endParaRPr>
          </a:p>
          <a:p>
            <a:endParaRPr lang="th-TH" smtClean="0">
              <a:latin typeface="TH SarabunPSK" pitchFamily="34" charset="-34"/>
              <a:cs typeface="TH SarabunPSK" pitchFamily="34" charset="-34"/>
            </a:endParaRPr>
          </a:p>
          <a:p>
            <a:endParaRPr lang="th-TH" smtClean="0">
              <a:latin typeface="TH SarabunPSK" pitchFamily="34" charset="-34"/>
              <a:cs typeface="TH SarabunPSK" pitchFamily="34" charset="-34"/>
            </a:endParaRPr>
          </a:p>
          <a:p>
            <a:endParaRPr lang="th-TH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 2" pitchFamily="18" charset="2"/>
              <a:buNone/>
            </a:pPr>
            <a:r>
              <a:rPr lang="th-TH" sz="2800" smtClean="0">
                <a:latin typeface="TH SarabunPSK" pitchFamily="34" charset="-34"/>
                <a:cs typeface="TH SarabunPSK" pitchFamily="34" charset="-34"/>
              </a:rPr>
              <a:t>2. สร้างการรวมกลุ่ม สร้างการมีส่วนร่วม และสร้างแนวความคิดการเพิ่มมูลค่าให้กับผลผลิตทางการเกษตร ด้วยการจดทะเบียนเป็น “กลุ่มอาชีพแปรรูปผลผลิตทางการเกษตร” </a:t>
            </a:r>
          </a:p>
          <a:p>
            <a:pPr>
              <a:buFont typeface="Wingdings 2" pitchFamily="18" charset="2"/>
              <a:buNone/>
            </a:pP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25204" y="1714501"/>
          <a:ext cx="7816504" cy="1878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126"/>
                <a:gridCol w="1954126"/>
                <a:gridCol w="1954126"/>
                <a:gridCol w="1954126"/>
              </a:tblGrid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ชนิดข้าว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จำหน่ายโรงสี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แปรรูป(ข้าวกล้อง)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ส่วนต่าง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9060" marR="99060"/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ปทุมธานี</a:t>
                      </a:r>
                      <a:r>
                        <a:rPr lang="th-TH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1</a:t>
                      </a:r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7,000 บาท/ตัน</a:t>
                      </a:r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18,000 บาท/600 ก.ก.</a:t>
                      </a:r>
                    </a:p>
                    <a:p>
                      <a:pPr algn="ctr"/>
                      <a:r>
                        <a:rPr lang="th-TH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(30 บาท/ก.ก.)</a:t>
                      </a:r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11,000 บาท</a:t>
                      </a:r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9060" marR="99060"/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ขาวมะลิ  105 </a:t>
                      </a:r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8,500 บาท/ตัน</a:t>
                      </a:r>
                    </a:p>
                    <a:p>
                      <a:pPr algn="ctr"/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30,000 บาท/750</a:t>
                      </a:r>
                      <a:r>
                        <a:rPr lang="th-TH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ก.ก.</a:t>
                      </a:r>
                    </a:p>
                    <a:p>
                      <a:pPr algn="ctr"/>
                      <a:r>
                        <a:rPr lang="th-TH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(40 บาท/ก.ก.)</a:t>
                      </a:r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21,500</a:t>
                      </a:r>
                      <a:r>
                        <a:rPr lang="th-TH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บาท</a:t>
                      </a:r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38453"/>
            <a:ext cx="89154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ปัญหาและอุปสรรค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532" y="1340768"/>
            <a:ext cx="8892988" cy="5256584"/>
          </a:xfrm>
        </p:spPr>
        <p:txBody>
          <a:bodyPr>
            <a:noAutofit/>
          </a:bodyPr>
          <a:lstStyle/>
          <a:p>
            <a:pPr marL="595313" indent="-514350">
              <a:buFont typeface="Wingdings 2" pitchFamily="18" charset="2"/>
              <a:buNone/>
            </a:pPr>
            <a:r>
              <a:rPr lang="th-TH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1. ด้านการตลาด    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     เนื่องจากตอนแรกผู้บริโภคยังไม่รู้จักผลิตภัณฑ์ และเกษตรกร จึงยังไม่มั่นใจในสินค้า ยอดการจำหน่ายจะยังไม่สูงมาก พอผู้บริโภครู้จักมากขึ้น ยอดจะเพิ่มตาม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th-TH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2. ด้านเครื่องจักร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	เครื่องแปรรูปที่มีในปัจจุบันอายุการใช้งานนานมีความเสื่อมสภาพตามกาลเวลา ทำให้ประสิทธิภาพการสีข้าวไม่ดี 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th-TH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3. ด้านแรงงาน 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		บางขั้นตอนต้องใช้เครื่องจักร แต่เมื่อไม่มีจึงต้องใช้แรงงานทดแทนซึ่งมีค่าจ้างสูง ทำให้ต้นทุนสูง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ชื่อเรื่อง 1"/>
          <p:cNvSpPr>
            <a:spLocks noGrp="1"/>
          </p:cNvSpPr>
          <p:nvPr>
            <p:ph type="title"/>
          </p:nvPr>
        </p:nvSpPr>
        <p:spPr>
          <a:xfrm>
            <a:off x="412750" y="548680"/>
            <a:ext cx="8915400" cy="3096344"/>
          </a:xfrm>
        </p:spPr>
        <p:txBody>
          <a:bodyPr>
            <a:noAutofit/>
          </a:bodyPr>
          <a:lstStyle/>
          <a:p>
            <a:pPr eaLnBrk="1" hangingPunct="1"/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พัฒนาครัวฮา</a:t>
            </a:r>
            <a:r>
              <a:rPr lang="th-TH" sz="6600" b="1" dirty="0" err="1" smtClean="0">
                <a:latin typeface="TH SarabunPSK" pitchFamily="34" charset="-34"/>
                <a:cs typeface="TH SarabunPSK" pitchFamily="34" charset="-34"/>
              </a:rPr>
              <a:t>ลาล</a:t>
            </a:r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สู่มาตรฐาน</a:t>
            </a:r>
            <a:r>
              <a:rPr lang="en-US" sz="6600" b="1" dirty="0" smtClean="0">
                <a:latin typeface="TH SarabunPSK" pitchFamily="34" charset="-34"/>
                <a:cs typeface="TH SarabunPSK" pitchFamily="34" charset="-34"/>
              </a:rPr>
              <a:t>GMP</a:t>
            </a:r>
            <a:br>
              <a:rPr lang="en-US" sz="6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เพื่อภาพลักษณ์ที่ดีในการให้บริการสู่มาตรฐานสากล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2690749" y="4653137"/>
            <a:ext cx="4680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โรงพยาบาลเวชการุณย์</a:t>
            </a:r>
            <a:r>
              <a:rPr lang="th-TH" sz="3600" dirty="0" err="1">
                <a:latin typeface="TH SarabunPSK" pitchFamily="34" charset="-34"/>
                <a:cs typeface="TH SarabunPSK" pitchFamily="34" charset="-34"/>
              </a:rPr>
              <a:t>รัศมิ์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สำนักการแพทย์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ข้อเสนอแนะเพื่อการพัฒนา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thaiDist">
              <a:buFont typeface="Wingdings 2" pitchFamily="18" charset="2"/>
              <a:buNone/>
            </a:pPr>
            <a:r>
              <a:rPr lang="th-TH" sz="2800" smtClean="0">
                <a:latin typeface="TH SarabunPSK" pitchFamily="34" charset="-34"/>
                <a:cs typeface="TH SarabunPSK" pitchFamily="34" charset="-34"/>
              </a:rPr>
              <a:t>1. จัดให้มีพื้นที่วางจำหน่ายผลผลิตของเกษตรกรในพื้นที่ว่างของอาคารสำนักงานของกรุงเทพมหานคร เพื่อกระจายสินค้า และประชาสัมพันธ์สินค้าทางการเกษตรของกรุงเทพมหานคร โดยอาจทำเป็นแบบรายสัปดาห์  รายเดือน และงานใหญ่ประจำปี โดยหมุนเวียนไปตามหน่วยงาน</a:t>
            </a:r>
          </a:p>
          <a:p>
            <a:pPr algn="thaiDist">
              <a:buFont typeface="Wingdings 2" pitchFamily="18" charset="2"/>
              <a:buNone/>
            </a:pPr>
            <a:r>
              <a:rPr lang="th-TH" sz="2800" smtClean="0">
                <a:latin typeface="TH SarabunPSK" pitchFamily="34" charset="-34"/>
                <a:cs typeface="TH SarabunPSK" pitchFamily="34" charset="-34"/>
              </a:rPr>
              <a:t>2.  สนับสนุนด้านเครื่องจักรบางรายการเพื่อสร้างเสริมศักยภาพการผลผลิตให้มีคุณภาพ และเป็นที่ยอมรับของตลาด </a:t>
            </a:r>
          </a:p>
          <a:p>
            <a:pPr algn="thaiDist">
              <a:buFont typeface="Wingdings 2" pitchFamily="18" charset="2"/>
              <a:buNone/>
            </a:pPr>
            <a:r>
              <a:rPr lang="th-TH" sz="2800" smtClean="0">
                <a:latin typeface="TH SarabunPSK" pitchFamily="34" charset="-34"/>
                <a:cs typeface="TH SarabunPSK" pitchFamily="34" charset="-34"/>
              </a:rPr>
              <a:t>3.  สนับสนุนให้ข้าราชการและลูกจ้างกรุงเทพมหานคร ได้บริโภคอาหารที่ผลิตโดยเกษตรกรของกรุงเทพมหานครโดยตรง </a:t>
            </a:r>
          </a:p>
          <a:p>
            <a:pPr algn="thaiDist">
              <a:buFont typeface="Wingdings 2" pitchFamily="18" charset="2"/>
              <a:buNone/>
            </a:pPr>
            <a:r>
              <a:rPr lang="th-TH" sz="2800" smtClean="0">
                <a:latin typeface="TH SarabunPSK" pitchFamily="34" charset="-34"/>
                <a:cs typeface="TH SarabunPSK" pitchFamily="34" charset="-34"/>
              </a:rPr>
              <a:t>4. สนับสนุนให้ใช้สินค้าทางเกษตรเป็นของขวัญในโอกาสต่างๆ เพื่อเป็นช่องทางการประชาสัมพันธ์อีกทาง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80792" y="620688"/>
            <a:ext cx="6708745" cy="3384376"/>
          </a:xfrm>
        </p:spPr>
        <p:txBody>
          <a:bodyPr>
            <a:noAutofit/>
          </a:bodyPr>
          <a:lstStyle/>
          <a:p>
            <a:pPr algn="l"/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th-TH" sz="6600" b="1" dirty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ส่งเสริม        แหล่ง</a:t>
            </a:r>
            <a:r>
              <a:rPr lang="th-TH" sz="6600" b="1" dirty="0">
                <a:latin typeface="TH SarabunPSK" pitchFamily="34" charset="-34"/>
                <a:cs typeface="TH SarabunPSK" pitchFamily="34" charset="-34"/>
              </a:rPr>
              <a:t>ท่องเที่ยวเชิง</a:t>
            </a:r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เกษตร     เขต</a:t>
            </a:r>
            <a:r>
              <a:rPr lang="th-TH" sz="6600" b="1" dirty="0">
                <a:latin typeface="TH SarabunPSK" pitchFamily="34" charset="-34"/>
                <a:cs typeface="TH SarabunPSK" pitchFamily="34" charset="-34"/>
              </a:rPr>
              <a:t>หนองจอก</a:t>
            </a:r>
            <a:r>
              <a:rPr lang="en-US" sz="66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600" dirty="0">
                <a:latin typeface="TH SarabunPSK" pitchFamily="34" charset="-34"/>
                <a:cs typeface="TH SarabunPSK" pitchFamily="34" charset="-34"/>
              </a:rPr>
            </a:br>
            <a:endParaRPr lang="th-TH" sz="6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2" descr="20150427094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332657"/>
            <a:ext cx="2730303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แรงจูงใจในการดำเนิน</a:t>
            </a:r>
            <a:r>
              <a:rPr lang="th-TH" b="1" dirty="0" smtClean="0"/>
              <a:t>โครงการ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เนื่องจากพื้นที่เขตหนองจอกส่วนใหญ่ประชากรทำการเกษตร จึงต้องการสร้างมูลค่าเพิ่มของทรัพยากร   เพื่อเพิ่มรายได้ต่อชุมชนและเกษตรกร 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ประโยชน์ที่ได้รับ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dirty="0"/>
              <a:t>1. อนุรักษ์พื้นที่เกษตรกรรมและพื้นที่สีเขียวของกรุงเทพมหานครอย่างยั่งยืน</a:t>
            </a:r>
            <a:endParaRPr lang="en-US" dirty="0"/>
          </a:p>
          <a:p>
            <a:r>
              <a:rPr lang="th-TH" dirty="0"/>
              <a:t>2. สร้างรายได้โดยตรงให้เกษตรกรในพื้นที่ ทำให้เศรษฐกิจดีและยังคงทำการเกษตร</a:t>
            </a:r>
            <a:endParaRPr lang="en-US" dirty="0"/>
          </a:p>
          <a:p>
            <a:r>
              <a:rPr lang="th-TH" dirty="0"/>
              <a:t>3. สร้างเครือข่ายการท่องเที่ยว</a:t>
            </a:r>
            <a:endParaRPr lang="en-US" dirty="0"/>
          </a:p>
          <a:p>
            <a:r>
              <a:rPr lang="th-TH" dirty="0"/>
              <a:t>4. นักท่องเที่ยวเพิ่มขึ้น</a:t>
            </a:r>
            <a:endParaRPr lang="en-US" dirty="0"/>
          </a:p>
          <a:p>
            <a:r>
              <a:rPr lang="th-TH" dirty="0"/>
              <a:t>5. มีแหล่งท่องเที่ยวเชิงเกษตรเพิ่มขึ้น  2 เส้นทาง โดยร่วมกับชมรมจักรยานในพื้นที่</a:t>
            </a:r>
            <a:endParaRPr lang="en-US" dirty="0"/>
          </a:p>
          <a:p>
            <a:r>
              <a:rPr lang="th-TH" dirty="0"/>
              <a:t>6. ขยายเส้นทางท่องเที่ยวให้เชื่อมโยงแหล่งท่องเที่ยวในพื้นที่เดิมและจังหวัดใกล้เคียง</a:t>
            </a:r>
            <a:r>
              <a:rPr lang="en-US" dirty="0"/>
              <a:t> : </a:t>
            </a:r>
            <a:r>
              <a:rPr lang="th-TH" dirty="0"/>
              <a:t>ฉะเชิงเทรา นครนายก และปทุมธานี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ปัจจัยความสำเร็จ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Key Success Factor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มีพื้นที่เกษตรกรรมมากกว่า 80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000 ไร่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จึง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เหมาะสมในการพัฒนาเป็นแหล่ง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ท่องเที่ยวเชิง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เกษตร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โดยเฉพาะ</a:t>
            </a:r>
            <a:r>
              <a:rPr lang="en-US" sz="4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ปั่นจักรยาน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เครือข่ายการท่องเที่ยว ได้แก่ เกษตรกรเจ้าของพื้นที่ ชมรมจักรยานในพื้นที่ ภาครัฐ ภาคเอกชน   ให้การสนับสนุน 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endParaRPr lang="th-TH" sz="44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xfrm>
            <a:off x="545174" y="476672"/>
            <a:ext cx="7372155" cy="4581128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th-TH" sz="6600" b="1" dirty="0" smtClean="0">
                <a:latin typeface="4805_KwangMD_Melt" pitchFamily="2" charset="0"/>
                <a:cs typeface="4805_KwangMD_Melt" pitchFamily="2" charset="0"/>
              </a:rPr>
              <a:t>โครงการ</a:t>
            </a:r>
            <a:r>
              <a:rPr lang="th-TH" sz="6600" b="1" dirty="0" smtClean="0">
                <a:latin typeface="4805_KwangMD_Melt" pitchFamily="2" charset="0"/>
                <a:ea typeface="4805_KwangMD_Melt" pitchFamily="2" charset="0"/>
                <a:cs typeface="4805_KwangMD_Melt" pitchFamily="2" charset="0"/>
              </a:rPr>
              <a:t>แจ้งการซ่อมแซม ปรับปรุง บำรุงรักษา    ผ่าน </a:t>
            </a:r>
            <a:r>
              <a:rPr lang="en-US" sz="6600" b="1" dirty="0" smtClean="0">
                <a:latin typeface="4805_KwangMD_Melt" pitchFamily="2" charset="0"/>
                <a:ea typeface="4805_KwangMD_Melt" pitchFamily="2" charset="0"/>
                <a:cs typeface="4805_KwangMD_Melt" pitchFamily="2" charset="0"/>
              </a:rPr>
              <a:t>Mobile Application </a:t>
            </a:r>
            <a:r>
              <a:rPr lang="th-TH" sz="6600" b="1" dirty="0" smtClean="0">
                <a:latin typeface="4805_KwangMD_Melt" pitchFamily="2" charset="0"/>
                <a:ea typeface="4805_KwangMD_Melt" pitchFamily="2" charset="0"/>
                <a:cs typeface="4805_KwangMD_Melt" pitchFamily="2" charset="0"/>
              </a:rPr>
              <a:t>บนระบบปฏิบัติการ </a:t>
            </a:r>
            <a:r>
              <a:rPr lang="en-US" sz="6600" b="1" dirty="0" smtClean="0">
                <a:latin typeface="4805_KwangMD_Melt" pitchFamily="2" charset="0"/>
                <a:ea typeface="4805_KwangMD_Melt" pitchFamily="2" charset="0"/>
                <a:cs typeface="4805_KwangMD_Melt" pitchFamily="2" charset="0"/>
              </a:rPr>
              <a:t>Android</a:t>
            </a:r>
            <a:endParaRPr lang="en-US" sz="6600" b="1" dirty="0" smtClean="0"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219567" y="5585520"/>
            <a:ext cx="4686433" cy="1272480"/>
          </a:xfrm>
        </p:spPr>
        <p:txBody>
          <a:bodyPr>
            <a:normAutofit/>
          </a:bodyPr>
          <a:lstStyle/>
          <a:p>
            <a:pPr eaLnBrk="1" hangingPunct="1"/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ea typeface="4805_KwangMD_Melt" pitchFamily="2" charset="0"/>
                <a:cs typeface="TH SarabunPSK" pitchFamily="34" charset="-34"/>
              </a:rPr>
              <a:t>สำนักงานเขตราชเทวี</a:t>
            </a:r>
            <a:endParaRPr lang="en-US" sz="4800" b="1" dirty="0" smtClean="0">
              <a:solidFill>
                <a:schemeClr val="tx1"/>
              </a:solidFill>
              <a:latin typeface="TH SarabunPSK" pitchFamily="34" charset="-34"/>
              <a:ea typeface="4805_KwangMD_Melt" pitchFamily="2" charset="0"/>
              <a:cs typeface="TH SarabunPSK" pitchFamily="34" charset="-34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2656">
            <a:off x="7570524" y="238125"/>
            <a:ext cx="284453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ticker_P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07" y="771525"/>
            <a:ext cx="8658962" cy="568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12750" y="431800"/>
            <a:ext cx="9163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6000" b="1">
                <a:solidFill>
                  <a:schemeClr val="bg1"/>
                </a:solidFill>
                <a:latin typeface="4805_KwangMD_Melt" pitchFamily="2" charset="0"/>
                <a:cs typeface="4805_KwangMD_Melt" pitchFamily="2" charset="0"/>
              </a:rPr>
              <a:t>เป้าหมาย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717154" y="1916144"/>
            <a:ext cx="2311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dirty="0">
                <a:latin typeface="4805_KwangMD_Melt" pitchFamily="2" charset="0"/>
                <a:cs typeface="4805_KwangMD_Melt" pitchFamily="2" charset="0"/>
              </a:rPr>
              <a:t>สร้างการมีส่วนร่วมจากทุกภาคส่วนในการดูแล และบำรุงรักษาโครงสร้างพื้นฐานและสาธารณูปโภคในพื้นที่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857493" y="1789937"/>
            <a:ext cx="238707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dirty="0">
                <a:latin typeface="4805_KwangMD_Melt" pitchFamily="2" charset="0"/>
                <a:cs typeface="4805_KwangMD_Melt" pitchFamily="2" charset="0"/>
              </a:rPr>
              <a:t>วางแผนและบริหารทรัพยากรในการปฏิบัติงานโดยเฉพาะภารกิจงานโยธา ในการแก้ไขปัญหาความเดือดร้อนของประชาชน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7018471" y="2125673"/>
            <a:ext cx="192444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dirty="0">
                <a:latin typeface="4805_KwangMD_Melt" pitchFamily="2" charset="0"/>
                <a:cs typeface="4805_KwangMD_Melt" pitchFamily="2" charset="0"/>
              </a:rPr>
              <a:t>เพิ่มความพึงพอใจ</a:t>
            </a:r>
          </a:p>
          <a:p>
            <a:r>
              <a:rPr lang="th-TH" sz="3600" dirty="0">
                <a:latin typeface="4805_KwangMD_Melt" pitchFamily="2" charset="0"/>
                <a:cs typeface="4805_KwangMD_Melt" pitchFamily="2" charset="0"/>
              </a:rPr>
              <a:t>ของประชาชนต่อ</a:t>
            </a:r>
          </a:p>
          <a:p>
            <a:r>
              <a:rPr lang="th-TH" sz="3600" dirty="0">
                <a:latin typeface="4805_KwangMD_Melt" pitchFamily="2" charset="0"/>
                <a:cs typeface="4805_KwangMD_Melt" pitchFamily="2" charset="0"/>
              </a:rPr>
              <a:t>การให้บริการของสำนักงานเขต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2697" y="548680"/>
            <a:ext cx="6396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ทำไมต้องทำโครงการ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550" y="762000"/>
            <a:ext cx="4210050" cy="2286000"/>
          </a:xfrm>
        </p:spPr>
        <p:txBody>
          <a:bodyPr/>
          <a:lstStyle/>
          <a:p>
            <a:pPr algn="ctr"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en-US" sz="4800" spc="100" dirty="0" smtClean="0">
                <a:latin typeface="4805_KwangMD_Melt" pitchFamily="2" charset="0"/>
                <a:ea typeface="Microsoft Himalaya" pitchFamily="2" charset="0"/>
                <a:cs typeface="4805_KwangMD_Melt" pitchFamily="2" charset="0"/>
              </a:rPr>
              <a:t>Application </a:t>
            </a:r>
            <a:br>
              <a:rPr lang="en-US" sz="4800" spc="100" dirty="0" smtClean="0">
                <a:latin typeface="4805_KwangMD_Melt" pitchFamily="2" charset="0"/>
                <a:ea typeface="Microsoft Himalaya" pitchFamily="2" charset="0"/>
                <a:cs typeface="4805_KwangMD_Melt" pitchFamily="2" charset="0"/>
              </a:rPr>
            </a:br>
            <a:r>
              <a:rPr lang="en-US" sz="4800" spc="100" dirty="0" smtClean="0">
                <a:latin typeface="4805_KwangMD_Melt" pitchFamily="2" charset="0"/>
                <a:ea typeface="Microsoft Himalaya" pitchFamily="2" charset="0"/>
                <a:cs typeface="4805_KwangMD_Melt" pitchFamily="2" charset="0"/>
              </a:rPr>
              <a:t>“</a:t>
            </a:r>
            <a:r>
              <a:rPr lang="th-TH" sz="4800" spc="100" dirty="0" smtClean="0">
                <a:latin typeface="4805_KwangMD_Melt" pitchFamily="2" charset="0"/>
                <a:ea typeface="Microsoft Himalaya" pitchFamily="2" charset="0"/>
                <a:cs typeface="4805_KwangMD_Melt" pitchFamily="2" charset="0"/>
              </a:rPr>
              <a:t>รักราชเทวี”</a:t>
            </a:r>
            <a:endParaRPr lang="th-TH" sz="4800" spc="100" dirty="0">
              <a:latin typeface="4805_KwangMD_Melt" pitchFamily="2" charset="0"/>
              <a:ea typeface="Microsoft Himalaya" pitchFamily="2" charset="0"/>
              <a:cs typeface="4805_KwangMD_Melt" pitchFamily="2" charset="0"/>
            </a:endParaRPr>
          </a:p>
        </p:txBody>
      </p:sp>
      <p:pic>
        <p:nvPicPr>
          <p:cNvPr id="9219" name="Content Placeholder 7" descr="5910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0400" y="762001"/>
            <a:ext cx="4455981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2228850" y="228601"/>
            <a:ext cx="4705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800" b="1">
                <a:solidFill>
                  <a:schemeClr val="bg1"/>
                </a:solidFill>
                <a:latin typeface="4805_KwangMD_Melt" pitchFamily="2" charset="0"/>
                <a:cs typeface="4805_KwangMD_Melt" pitchFamily="2" charset="0"/>
              </a:rPr>
              <a:t>ผลการดำเนินงาน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506506" y="2132857"/>
            <a:ext cx="87503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th-TH" sz="2400" dirty="0">
                <a:latin typeface="4805_KwangMD_Melt" pitchFamily="2" charset="0"/>
                <a:cs typeface="4805_KwangMD_Melt" pitchFamily="2" charset="0"/>
              </a:rPr>
              <a:t>ตั้งแต่เปิดให้บริการดาวน์โหลดและติดตั้ง </a:t>
            </a:r>
            <a:r>
              <a:rPr lang="en-US" sz="2400" dirty="0">
                <a:latin typeface="4805_KwangMD_Melt" pitchFamily="2" charset="0"/>
                <a:cs typeface="4805_KwangMD_Melt" pitchFamily="2" charset="0"/>
              </a:rPr>
              <a:t>application </a:t>
            </a:r>
            <a:r>
              <a:rPr lang="th-TH" sz="2400" dirty="0">
                <a:latin typeface="4805_KwangMD_Melt" pitchFamily="2" charset="0"/>
                <a:cs typeface="4805_KwangMD_Melt" pitchFamily="2" charset="0"/>
              </a:rPr>
              <a:t>(21 มีนาคม 2558) จนถึงปัจจุบัน </a:t>
            </a:r>
            <a:r>
              <a:rPr lang="en-US" sz="2400" dirty="0">
                <a:latin typeface="4805_KwangMD_Melt" pitchFamily="2" charset="0"/>
                <a:cs typeface="4805_KwangMD_Melt" pitchFamily="2" charset="0"/>
              </a:rPr>
              <a:t>application </a:t>
            </a:r>
            <a:r>
              <a:rPr lang="th-TH" sz="2400" dirty="0">
                <a:latin typeface="4805_KwangMD_Melt" pitchFamily="2" charset="0"/>
                <a:cs typeface="4805_KwangMD_Melt" pitchFamily="2" charset="0"/>
              </a:rPr>
              <a:t>ได้รับการติดตั้ง จำนวน 1,658 ครั้ง</a:t>
            </a:r>
          </a:p>
          <a:p>
            <a:pPr marL="361950" indent="-361950"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th-TH" sz="2400" dirty="0">
                <a:latin typeface="4805_KwangMD_Melt" pitchFamily="2" charset="0"/>
                <a:cs typeface="4805_KwangMD_Melt" pitchFamily="2" charset="0"/>
              </a:rPr>
              <a:t>แก้ไขเรื่องแจ้งผ่าน </a:t>
            </a:r>
            <a:r>
              <a:rPr lang="en-US" sz="2400" dirty="0">
                <a:latin typeface="4805_KwangMD_Melt" pitchFamily="2" charset="0"/>
                <a:cs typeface="4805_KwangMD_Melt" pitchFamily="2" charset="0"/>
              </a:rPr>
              <a:t>app </a:t>
            </a:r>
            <a:r>
              <a:rPr lang="th-TH" sz="2400" dirty="0">
                <a:latin typeface="4805_KwangMD_Melt" pitchFamily="2" charset="0"/>
                <a:cs typeface="4805_KwangMD_Melt" pitchFamily="2" charset="0"/>
              </a:rPr>
              <a:t>ได้เรียบร้อยภายในระยะเวลากำหนด </a:t>
            </a:r>
          </a:p>
          <a:p>
            <a:pPr marL="361950" indent="-361950"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th-TH" sz="2400" dirty="0">
                <a:latin typeface="4805_KwangMD_Melt" pitchFamily="2" charset="0"/>
                <a:cs typeface="4805_KwangMD_Melt" pitchFamily="2" charset="0"/>
              </a:rPr>
              <a:t>ได้รับการประเมินความพึงพอใจจากประชาชนผู้ติดตั้ง </a:t>
            </a:r>
            <a:r>
              <a:rPr lang="en-US" sz="2400" dirty="0">
                <a:latin typeface="4805_KwangMD_Melt" pitchFamily="2" charset="0"/>
                <a:cs typeface="4805_KwangMD_Melt" pitchFamily="2" charset="0"/>
              </a:rPr>
              <a:t>application </a:t>
            </a:r>
            <a:r>
              <a:rPr lang="th-TH" sz="2400" dirty="0">
                <a:latin typeface="4805_KwangMD_Melt" pitchFamily="2" charset="0"/>
                <a:cs typeface="4805_KwangMD_Melt" pitchFamily="2" charset="0"/>
              </a:rPr>
              <a:t>ดังนี้</a:t>
            </a:r>
          </a:p>
          <a:p>
            <a:pPr lvl="2"/>
            <a:r>
              <a:rPr lang="th-TH" sz="2400" dirty="0">
                <a:latin typeface="4805_KwangMD_Melt" pitchFamily="2" charset="0"/>
                <a:cs typeface="4805_KwangMD_Melt" pitchFamily="2" charset="0"/>
              </a:rPr>
              <a:t>พอใจ </a:t>
            </a:r>
            <a:r>
              <a:rPr lang="en-US" sz="2400" dirty="0">
                <a:latin typeface="4805_KwangMD_Melt" pitchFamily="2" charset="0"/>
                <a:cs typeface="4805_KwangMD_Melt" pitchFamily="2" charset="0"/>
              </a:rPr>
              <a:t>Application </a:t>
            </a:r>
            <a:r>
              <a:rPr lang="th-TH" sz="2400" dirty="0">
                <a:latin typeface="4805_KwangMD_Melt" pitchFamily="2" charset="0"/>
                <a:cs typeface="4805_KwangMD_Melt" pitchFamily="2" charset="0"/>
              </a:rPr>
              <a:t>นี้ในระดับมากที่สุด 	คิดเป็นร้อยละ 29.63</a:t>
            </a:r>
          </a:p>
          <a:p>
            <a:pPr lvl="2"/>
            <a:r>
              <a:rPr lang="th-TH" sz="2400" dirty="0">
                <a:latin typeface="4805_KwangMD_Melt" pitchFamily="2" charset="0"/>
                <a:cs typeface="4805_KwangMD_Melt" pitchFamily="2" charset="0"/>
              </a:rPr>
              <a:t>พอใจ </a:t>
            </a:r>
            <a:r>
              <a:rPr lang="en-US" sz="2400" dirty="0">
                <a:latin typeface="4805_KwangMD_Melt" pitchFamily="2" charset="0"/>
                <a:cs typeface="4805_KwangMD_Melt" pitchFamily="2" charset="0"/>
              </a:rPr>
              <a:t>Application </a:t>
            </a:r>
            <a:r>
              <a:rPr lang="th-TH" sz="2400" dirty="0">
                <a:latin typeface="4805_KwangMD_Melt" pitchFamily="2" charset="0"/>
                <a:cs typeface="4805_KwangMD_Melt" pitchFamily="2" charset="0"/>
              </a:rPr>
              <a:t>นี้ในระดับมาก</a:t>
            </a:r>
            <a:r>
              <a:rPr lang="en-US" sz="2400" dirty="0">
                <a:latin typeface="4805_KwangMD_Melt" pitchFamily="2" charset="0"/>
                <a:cs typeface="4805_KwangMD_Melt" pitchFamily="2" charset="0"/>
              </a:rPr>
              <a:t> </a:t>
            </a:r>
            <a:r>
              <a:rPr lang="th-TH" sz="2400" dirty="0">
                <a:latin typeface="4805_KwangMD_Melt" pitchFamily="2" charset="0"/>
                <a:cs typeface="4805_KwangMD_Melt" pitchFamily="2" charset="0"/>
              </a:rPr>
              <a:t>	คิดเป็นร้อยละ </a:t>
            </a:r>
            <a:r>
              <a:rPr lang="en-US" sz="2400" dirty="0">
                <a:latin typeface="4805_KwangMD_Melt" pitchFamily="2" charset="0"/>
                <a:cs typeface="4805_KwangMD_Melt" pitchFamily="2" charset="0"/>
              </a:rPr>
              <a:t>59.26</a:t>
            </a:r>
          </a:p>
          <a:p>
            <a:pPr lvl="2"/>
            <a:r>
              <a:rPr lang="th-TH" sz="2400" dirty="0">
                <a:latin typeface="4805_KwangMD_Melt" pitchFamily="2" charset="0"/>
                <a:cs typeface="4805_KwangMD_Melt" pitchFamily="2" charset="0"/>
              </a:rPr>
              <a:t>พอใจ </a:t>
            </a:r>
            <a:r>
              <a:rPr lang="en-US" sz="2400" dirty="0">
                <a:latin typeface="4805_KwangMD_Melt" pitchFamily="2" charset="0"/>
                <a:cs typeface="4805_KwangMD_Melt" pitchFamily="2" charset="0"/>
              </a:rPr>
              <a:t>Application </a:t>
            </a:r>
            <a:r>
              <a:rPr lang="th-TH" sz="2400" dirty="0">
                <a:latin typeface="4805_KwangMD_Melt" pitchFamily="2" charset="0"/>
                <a:cs typeface="4805_KwangMD_Melt" pitchFamily="2" charset="0"/>
              </a:rPr>
              <a:t>นี้ในระดับปานกลาง 	คิดเป็นร้อยละ 11.11</a:t>
            </a:r>
          </a:p>
          <a:p>
            <a:pPr lvl="2"/>
            <a:r>
              <a:rPr lang="th-TH" sz="2400" dirty="0">
                <a:latin typeface="4805_KwangMD_Melt" pitchFamily="2" charset="0"/>
                <a:cs typeface="4805_KwangMD_Melt" pitchFamily="2" charset="0"/>
              </a:rPr>
              <a:t>พอใจ </a:t>
            </a:r>
            <a:r>
              <a:rPr lang="en-US" sz="2400" dirty="0">
                <a:latin typeface="4805_KwangMD_Melt" pitchFamily="2" charset="0"/>
                <a:cs typeface="4805_KwangMD_Melt" pitchFamily="2" charset="0"/>
              </a:rPr>
              <a:t>Application </a:t>
            </a:r>
            <a:r>
              <a:rPr lang="th-TH" sz="2400" dirty="0">
                <a:latin typeface="4805_KwangMD_Melt" pitchFamily="2" charset="0"/>
                <a:cs typeface="4805_KwangMD_Melt" pitchFamily="2" charset="0"/>
              </a:rPr>
              <a:t>นี้ในระดับน้อย 	คิดเป็นร้อยละ 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0575" y="404665"/>
            <a:ext cx="7566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ผลที่ได้รับ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3"/>
          <p:cNvSpPr>
            <a:spLocks noGrp="1"/>
          </p:cNvSpPr>
          <p:nvPr>
            <p:ph type="title"/>
          </p:nvPr>
        </p:nvSpPr>
        <p:spPr>
          <a:xfrm>
            <a:off x="662523" y="1078632"/>
            <a:ext cx="6084676" cy="83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ทำไมถึงทำโครงการ    </a:t>
            </a:r>
          </a:p>
        </p:txBody>
      </p:sp>
      <p:sp>
        <p:nvSpPr>
          <p:cNvPr id="8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818541" y="2420888"/>
            <a:ext cx="8580953" cy="2880320"/>
          </a:xfrm>
        </p:spPr>
        <p:txBody>
          <a:bodyPr>
            <a:noAutofit/>
          </a:bodyPr>
          <a:lstStyle/>
          <a:p>
            <a:pPr eaLnBrk="1" hangingPunct="1"/>
            <a:endParaRPr lang="th-TH" sz="3200" b="0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3200" b="0" dirty="0" smtClean="0">
                <a:latin typeface="TH SarabunPSK" pitchFamily="34" charset="-34"/>
                <a:cs typeface="TH SarabunPSK" pitchFamily="34" charset="-34"/>
              </a:rPr>
              <a:t>1. เพื่อพัฒนางานด้านการบริการอาหารสำหรับผู้ป่วยสู่มาตรฐาน </a:t>
            </a:r>
            <a:r>
              <a:rPr lang="en-US" sz="3200" b="0" dirty="0" smtClean="0">
                <a:latin typeface="TH SarabunPSK" pitchFamily="34" charset="-34"/>
                <a:cs typeface="TH SarabunPSK" pitchFamily="34" charset="-34"/>
              </a:rPr>
              <a:t>GMP</a:t>
            </a:r>
          </a:p>
          <a:p>
            <a:pPr eaLnBrk="1" hangingPunct="1"/>
            <a:r>
              <a:rPr lang="th-TH" sz="3200" b="0" dirty="0" smtClean="0">
                <a:latin typeface="TH SarabunPSK" pitchFamily="34" charset="-34"/>
                <a:cs typeface="TH SarabunPSK" pitchFamily="34" charset="-34"/>
              </a:rPr>
              <a:t>2. เพื่อยกระดับการให้บริการด้านอาหารสู่มาตรฐานสากล</a:t>
            </a:r>
            <a:endParaRPr lang="en-US" sz="3200" b="0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3200" b="0" dirty="0" smtClean="0">
                <a:latin typeface="TH SarabunPSK" pitchFamily="34" charset="-34"/>
                <a:cs typeface="TH SarabunPSK" pitchFamily="34" charset="-34"/>
              </a:rPr>
              <a:t>3. เพื่อให้ผู้รับบริการเกิดความพึงพอใจในการรับบริการทางการแพทย์ที่สอดคล้องกับวิถีชีวิตของประชาชน</a:t>
            </a:r>
            <a:endParaRPr lang="en-US" sz="3200" b="0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8"/>
          <p:cNvSpPr txBox="1">
            <a:spLocks noChangeArrowheads="1"/>
          </p:cNvSpPr>
          <p:nvPr/>
        </p:nvSpPr>
        <p:spPr bwMode="auto">
          <a:xfrm>
            <a:off x="1981200" y="355600"/>
            <a:ext cx="632617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5400" b="1" smtClean="0">
                <a:latin typeface="4805_KwangMD_Melt" pitchFamily="2" charset="0"/>
                <a:cs typeface="4805_KwangMD_Melt" pitchFamily="2" charset="0"/>
              </a:rPr>
              <a:t>ประโยชน์</a:t>
            </a:r>
            <a:r>
              <a:rPr lang="th-TH" sz="5400" b="1" dirty="0">
                <a:latin typeface="4805_KwangMD_Melt" pitchFamily="2" charset="0"/>
                <a:cs typeface="4805_KwangMD_Melt" pitchFamily="2" charset="0"/>
              </a:rPr>
              <a:t>ที่ได้รับ</a:t>
            </a:r>
          </a:p>
        </p:txBody>
      </p:sp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1642120" y="1885317"/>
            <a:ext cx="35107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dirty="0">
                <a:latin typeface="4805_KwangMD_Melt" pitchFamily="2" charset="0"/>
                <a:cs typeface="4805_KwangMD_Melt" pitchFamily="2" charset="0"/>
              </a:rPr>
              <a:t>พัฒนาการให้บริการ (เพิ่มความพึงพอใจของประชาชนต่อการให้บริการของสำนักงานเขต)</a:t>
            </a:r>
          </a:p>
          <a:p>
            <a:r>
              <a:rPr lang="th-TH" sz="3200" dirty="0">
                <a:latin typeface="4805_KwangMD_Melt" pitchFamily="2" charset="0"/>
                <a:cs typeface="4805_KwangMD_Melt" pitchFamily="2" charset="0"/>
              </a:rPr>
              <a:t>	- เพิ่มช่องทางการสื่อสาร เพื่ออำนวยความสะดวกให้กับประชาชน</a:t>
            </a:r>
          </a:p>
          <a:p>
            <a:r>
              <a:rPr lang="th-TH" sz="3200" dirty="0">
                <a:latin typeface="4805_KwangMD_Melt" pitchFamily="2" charset="0"/>
                <a:cs typeface="4805_KwangMD_Melt" pitchFamily="2" charset="0"/>
              </a:rPr>
              <a:t>	- เพิ่มความรวดเร็วในการให้บริการ</a:t>
            </a:r>
          </a:p>
        </p:txBody>
      </p:sp>
      <p:sp>
        <p:nvSpPr>
          <p:cNvPr id="10244" name="TextBox 11"/>
          <p:cNvSpPr txBox="1">
            <a:spLocks noChangeArrowheads="1"/>
          </p:cNvSpPr>
          <p:nvPr/>
        </p:nvSpPr>
        <p:spPr bwMode="auto">
          <a:xfrm>
            <a:off x="785945" y="2479676"/>
            <a:ext cx="99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>
                <a:latin typeface="Calibri" pitchFamily="34" charset="0"/>
                <a:sym typeface="Wingdings" pitchFamily="2" charset="2"/>
              </a:rPr>
              <a:t></a:t>
            </a:r>
            <a:endParaRPr lang="en-US" sz="3600">
              <a:latin typeface="Calibri" pitchFamily="34" charset="0"/>
            </a:endParaRPr>
          </a:p>
        </p:txBody>
      </p:sp>
      <p:sp>
        <p:nvSpPr>
          <p:cNvPr id="10245" name="TextBox 12"/>
          <p:cNvSpPr txBox="1">
            <a:spLocks noChangeArrowheads="1"/>
          </p:cNvSpPr>
          <p:nvPr/>
        </p:nvSpPr>
        <p:spPr bwMode="auto">
          <a:xfrm>
            <a:off x="5421052" y="1844825"/>
            <a:ext cx="99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dirty="0">
                <a:latin typeface="Calibri" pitchFamily="34" charset="0"/>
                <a:sym typeface="Wingdings" pitchFamily="2" charset="2"/>
              </a:rPr>
              <a:t>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0246" name="TextBox 13"/>
          <p:cNvSpPr txBox="1">
            <a:spLocks noChangeArrowheads="1"/>
          </p:cNvSpPr>
          <p:nvPr/>
        </p:nvSpPr>
        <p:spPr bwMode="auto">
          <a:xfrm>
            <a:off x="6435165" y="1772816"/>
            <a:ext cx="28083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dirty="0">
                <a:latin typeface="4805_KwangMD_Melt" pitchFamily="2" charset="0"/>
                <a:cs typeface="4805_KwangMD_Melt" pitchFamily="2" charset="0"/>
              </a:rPr>
              <a:t>ส่งเสริมภาพลักษณ์การเป็นหน่วยงานที่ทันสมัย</a:t>
            </a:r>
          </a:p>
        </p:txBody>
      </p:sp>
      <p:sp>
        <p:nvSpPr>
          <p:cNvPr id="10247" name="TextBox 14"/>
          <p:cNvSpPr txBox="1">
            <a:spLocks noChangeArrowheads="1"/>
          </p:cNvSpPr>
          <p:nvPr/>
        </p:nvSpPr>
        <p:spPr bwMode="auto">
          <a:xfrm>
            <a:off x="5530850" y="3898901"/>
            <a:ext cx="99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>
                <a:latin typeface="Calibri" pitchFamily="34" charset="0"/>
                <a:sym typeface="Wingdings" pitchFamily="2" charset="2"/>
              </a:rPr>
              <a:t></a:t>
            </a:r>
            <a:endParaRPr lang="en-US" sz="3600">
              <a:latin typeface="Calibri" pitchFamily="34" charset="0"/>
            </a:endParaRPr>
          </a:p>
        </p:txBody>
      </p:sp>
      <p:sp>
        <p:nvSpPr>
          <p:cNvPr id="10248" name="TextBox 15"/>
          <p:cNvSpPr txBox="1">
            <a:spLocks noChangeArrowheads="1"/>
          </p:cNvSpPr>
          <p:nvPr/>
        </p:nvSpPr>
        <p:spPr bwMode="auto">
          <a:xfrm>
            <a:off x="6356350" y="3932238"/>
            <a:ext cx="28091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dirty="0">
                <a:latin typeface="4805_KwangMD_Melt" pitchFamily="2" charset="0"/>
                <a:cs typeface="4805_KwangMD_Melt" pitchFamily="2" charset="0"/>
              </a:rPr>
              <a:t>ส่งเสริมการมีส่วนร่วมของประชาชนในการช่วยกันดูแลเขต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495300" y="490662"/>
            <a:ext cx="8915400" cy="922114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ผลที่ได้รับ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ตัวยึดเนื้อหา 7"/>
          <p:cNvSpPr>
            <a:spLocks noGrp="1"/>
          </p:cNvSpPr>
          <p:nvPr>
            <p:ph idx="1"/>
          </p:nvPr>
        </p:nvSpPr>
        <p:spPr>
          <a:xfrm>
            <a:off x="506506" y="1600200"/>
            <a:ext cx="8915400" cy="1972816"/>
          </a:xfrm>
        </p:spPr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โรงพยาบาลเวชการุณย์</a:t>
            </a:r>
            <a:r>
              <a:rPr lang="th-TH" dirty="0" err="1">
                <a:latin typeface="TH SarabunPSK" pitchFamily="34" charset="-34"/>
                <a:cs typeface="TH SarabunPSK" pitchFamily="34" charset="-34"/>
              </a:rPr>
              <a:t>รัศมิ์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สำนักการแพทย์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ผ่าน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การรับรองมาตรฐาน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GMP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Good Manufacturing Practice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)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ในระดับ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“Gold Class”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จากสถาบันอาหาร กระทรวงอุตสาหกรรม</a:t>
            </a:r>
          </a:p>
        </p:txBody>
      </p:sp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3260" y="332656"/>
            <a:ext cx="200196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" descr="\\192.168.106.154\Shared Document\เวชนิทัศน์และการสื่อสารองค์กร\ภาพกิจกรรม\ภาพรับโล้\_DSC6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515" y="3429000"/>
            <a:ext cx="2184243" cy="322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 descr="\\192.168.106.154\Shared Document\เวชนิทัศน์และการสื่อสารองค์กร\ภาพกิจกรรม\ภาพรับโล้\_DSC6301.jpg"/>
          <p:cNvPicPr>
            <a:picLocks noChangeAspect="1" noChangeArrowheads="1"/>
          </p:cNvPicPr>
          <p:nvPr/>
        </p:nvPicPr>
        <p:blipFill>
          <a:blip r:embed="rId4" cstate="print"/>
          <a:srcRect t="23215" b="20982"/>
          <a:stretch>
            <a:fillRect/>
          </a:stretch>
        </p:blipFill>
        <p:spPr bwMode="auto">
          <a:xfrm>
            <a:off x="3314818" y="3429000"/>
            <a:ext cx="585065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22114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ผลที่ได้รับ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ตัวยึดเนื้อหา 7"/>
          <p:cNvSpPr>
            <a:spLocks noGrp="1"/>
          </p:cNvSpPr>
          <p:nvPr>
            <p:ph idx="1"/>
          </p:nvPr>
        </p:nvSpPr>
        <p:spPr>
          <a:xfrm>
            <a:off x="584515" y="1052736"/>
            <a:ext cx="8915400" cy="5229200"/>
          </a:xfrm>
        </p:spPr>
        <p:txBody>
          <a:bodyPr>
            <a:noAutofit/>
          </a:bodyPr>
          <a:lstStyle/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โรงพยาบาลเวชการุณย์</a:t>
            </a:r>
            <a:r>
              <a:rPr lang="th-TH" sz="2800" dirty="0" err="1">
                <a:latin typeface="TH SarabunPSK" pitchFamily="34" charset="-34"/>
                <a:cs typeface="TH SarabunPSK" pitchFamily="34" charset="-34"/>
              </a:rPr>
              <a:t>รัศมิ์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สำนักการแพทย์ 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ผ่าน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การรับรองมาตรฐาน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GMP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Good Manufacturing Practice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ระดับ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“Gold Class”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จากสถาบันอาหาร กระทรวง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อุตสาหกรรม</a:t>
            </a:r>
          </a:p>
          <a:p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GMP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Good Manufacturing Practice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 คือ การปฏิบัติที่ดีในการผลิตอาหารเพื่อให้เกิดความปลอดภัยและมั่นใจ ให้ได้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มาตรฐานทุก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ขั้นตอน จนถึงมือผู้บริโภค มีระบบบันทึกข้อมูลตรวจสอบและติดตามผลคุณภาพ รวมถึงระบบการจัดการที่ดีในเรื่อง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สุขอนามัย</a:t>
            </a: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พัฒนายกระดับมาตรฐานครัวโรงพยาบาลให้มีระบบการผลิตอาหารอย่างถูกสุขลักษณะ ปลอดภัยแก่ประชาชนที่เข้ามารับบริการเป็นผู้ป่วยในของโรงพยาบาล</a:t>
            </a: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เป็นต้นแบบครัวโรงพยาบาลที่ผ่านการรับรองฮา</a:t>
            </a:r>
            <a:r>
              <a:rPr lang="th-TH" sz="2800" dirty="0" err="1" smtClean="0">
                <a:latin typeface="TH SarabunPSK" pitchFamily="34" charset="-34"/>
                <a:cs typeface="TH SarabunPSK" pitchFamily="34" charset="-34"/>
              </a:rPr>
              <a:t>ลาล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และผ่านการรับรองมาตรฐาน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GMP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ระดับ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“Gold Class”</a:t>
            </a:r>
          </a:p>
          <a:p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6506" y="836712"/>
            <a:ext cx="9127014" cy="2476872"/>
          </a:xfrm>
        </p:spPr>
        <p:txBody>
          <a:bodyPr>
            <a:noAutofit/>
          </a:bodyPr>
          <a:lstStyle/>
          <a:p>
            <a:pPr lvl="0"/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ผู้ป่วยในที่ได้รับบริการอาหารมีความพึงพอใจในระดับมาก-มากที่สุดร้อยละ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87.67</a:t>
            </a:r>
          </a:p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การตรวจสารปนเปื้อนและจุลชีววิทยา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เป็นไปตามมาตรฐานที่กำหนด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/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9" descr="ผลการค้นหารูปภาพสำหรับ ตรวจคุณภาพน้ำใช้ทางจุลชีววิทยา"/>
          <p:cNvPicPr>
            <a:picLocks noChangeAspect="1" noChangeArrowheads="1"/>
          </p:cNvPicPr>
          <p:nvPr/>
        </p:nvPicPr>
        <p:blipFill>
          <a:blip r:embed="rId2" r:link="rId3" cstate="print"/>
          <a:srcRect r="11333"/>
          <a:stretch>
            <a:fillRect/>
          </a:stretch>
        </p:blipFill>
        <p:spPr bwMode="auto">
          <a:xfrm>
            <a:off x="1286592" y="3789040"/>
            <a:ext cx="38310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3" descr="13342324_1198526796864126_1967012804_n (1)"/>
          <p:cNvPicPr>
            <a:picLocks noChangeAspect="1" noChangeArrowheads="1"/>
          </p:cNvPicPr>
          <p:nvPr/>
        </p:nvPicPr>
        <p:blipFill>
          <a:blip r:embed="rId4" cstate="print"/>
          <a:srcRect l="9616" r="7307" b="3952"/>
          <a:stretch>
            <a:fillRect/>
          </a:stretch>
        </p:blipFill>
        <p:spPr bwMode="auto">
          <a:xfrm>
            <a:off x="5496642" y="3789040"/>
            <a:ext cx="38310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เนื้อหา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7200" b="1" i="1" dirty="0">
                <a:latin typeface="TH SarabunPSK" pitchFamily="34" charset="-34"/>
                <a:cs typeface="TH SarabunPSK" pitchFamily="34" charset="-34"/>
              </a:rPr>
              <a:t>ปัจจัย</a:t>
            </a:r>
            <a:r>
              <a:rPr lang="th-TH" sz="7200" b="1" i="1" dirty="0" smtClean="0">
                <a:latin typeface="TH SarabunPSK" pitchFamily="34" charset="-34"/>
                <a:cs typeface="TH SarabunPSK" pitchFamily="34" charset="-34"/>
              </a:rPr>
              <a:t>ความสำเร็จ</a:t>
            </a:r>
          </a:p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ความพร้อมด้านสถานที่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ประกอบการผลิต/จัดเตรียม</a:t>
            </a:r>
            <a:r>
              <a:rPr lang="en-US" sz="4800" b="1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การส่ง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มอบ</a:t>
            </a:r>
          </a:p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มีการดูงานและเรียนรู้จากหน่วยงานต้นแบบ</a:t>
            </a:r>
          </a:p>
          <a:p>
            <a:endParaRPr lang="th-TH" sz="48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6506" y="989856"/>
            <a:ext cx="8915400" cy="1143000"/>
          </a:xfrm>
        </p:spPr>
        <p:txBody>
          <a:bodyPr>
            <a:normAutofit/>
          </a:bodyPr>
          <a:lstStyle/>
          <a:p>
            <a:r>
              <a:rPr kumimoji="0" lang="th-TH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บทเรียนที่ได้จากการดำเนินโครงการฯ</a:t>
            </a:r>
            <a:endParaRPr lang="th-TH" sz="6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6506" y="2348880"/>
            <a:ext cx="8915400" cy="3124944"/>
          </a:xfrm>
        </p:spPr>
        <p:txBody>
          <a:bodyPr>
            <a:normAutofit/>
          </a:bodyPr>
          <a:lstStyle/>
          <a:p>
            <a:r>
              <a:rPr lang="th-TH" sz="4800" dirty="0" smtClean="0">
                <a:latin typeface="TH SarabunPSK" pitchFamily="34" charset="-34"/>
                <a:cs typeface="TH SarabunPSK" pitchFamily="34" charset="-34"/>
              </a:rPr>
              <a:t>ด้านการประสานงากับหน่วยงานภายนอก</a:t>
            </a:r>
          </a:p>
          <a:p>
            <a:r>
              <a:rPr lang="th-TH" sz="4800" dirty="0" smtClean="0">
                <a:latin typeface="TH SarabunPSK" pitchFamily="34" charset="-34"/>
                <a:cs typeface="TH SarabunPSK" pitchFamily="34" charset="-34"/>
              </a:rPr>
              <a:t>ด้านการพัฒนาและปรับปรุงกระบวนงาน</a:t>
            </a:r>
          </a:p>
          <a:p>
            <a:r>
              <a:rPr lang="th-TH" sz="4800" dirty="0" smtClean="0">
                <a:latin typeface="TH SarabunPSK" pitchFamily="34" charset="-34"/>
                <a:cs typeface="TH SarabunPSK" pitchFamily="34" charset="-34"/>
              </a:rPr>
              <a:t>ด้านบุคลากร</a:t>
            </a:r>
            <a:endParaRPr lang="th-TH" sz="48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62524" y="1412776"/>
            <a:ext cx="8580953" cy="4608512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2" indent="-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ด้านการประสานงานกับหน่วยงานภายนอก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: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การดำเนินการขอประเมินรับรองมาตรฐาน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GMP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จากสถาบันอาหาร กระทรวงอุตสาหกรรม ต้องดำเนินการตามขั้นตอนและระยะเวลาที่สถาบันอาหาร กระทรวงอุตสาหกรรมกำหนด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914400" lvl="2" indent="-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ด้านการพัฒนาและปรับปรุง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: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กระบวนการจัดซื้อเครื่องมือ/วัสดุ/อุปกรณ์/ปรับปรุงสถานที่ ที่ชำรุดหรือทดแทน มีขั้นตอนและต้องจัดสรรงบประมาณในการดำเนินงาน ทำให้สามารถพัฒนาและปรับปรุงได้บางส่วน</a:t>
            </a:r>
          </a:p>
          <a:p>
            <a:pPr marL="914400" lvl="2" indent="-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ด้านบุคลากร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: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ต้องมีการกระตุ้นและพัฒนาให้มีความรู้ ความเข้าใจสามารถปฏิบัติอย่างถูกสุขลักษณะอย่างต่อเนื่อง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42610" y="550421"/>
            <a:ext cx="7176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บทเรียนที่ได้จากการดำเนินโครงการฯ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1243</Words>
  <Application>Microsoft Office PowerPoint</Application>
  <PresentationFormat>กระดาษ A4 (210x297 มม.)</PresentationFormat>
  <Paragraphs>155</Paragraphs>
  <Slides>30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30</vt:i4>
      </vt:variant>
    </vt:vector>
  </HeadingPairs>
  <TitlesOfParts>
    <vt:vector size="31" baseType="lpstr">
      <vt:lpstr>ชุดรูปแบบของ Office</vt:lpstr>
      <vt:lpstr>งานนำเสนอ PowerPoint</vt:lpstr>
      <vt:lpstr>พัฒนาครัวฮาลาลสู่มาตรฐานGMP เพื่อภาพลักษณ์ที่ดีในการให้บริการสู่มาตรฐานสากล</vt:lpstr>
      <vt:lpstr>ทำไมถึงทำโครงการ    </vt:lpstr>
      <vt:lpstr>ผลที่ได้รับ</vt:lpstr>
      <vt:lpstr>ผลที่ได้รับ </vt:lpstr>
      <vt:lpstr>งานนำเสนอ PowerPoint</vt:lpstr>
      <vt:lpstr>งานนำเสนอ PowerPoint</vt:lpstr>
      <vt:lpstr>บทเรียนที่ได้จากการดำเนินโครงการฯ</vt:lpstr>
      <vt:lpstr>งานนำเสนอ PowerPoint</vt:lpstr>
      <vt:lpstr>แนวทางในการพัฒนาโครงการ </vt:lpstr>
      <vt:lpstr>โครงการอาสาสมัครเครือข่ายอาหารปลอดภัยในจุดผ่อนผันและแหล่งท่องเที่ยวสำคัญ ในพื้นที่เขตบางขุนเทียน </vt:lpstr>
      <vt:lpstr>ทำไมถึงทำโครงการ</vt:lpstr>
      <vt:lpstr>งานนำเสนอ PowerPoint</vt:lpstr>
      <vt:lpstr>ผลการตรวจหาเชื้อจุลินทรีย์และสารเคมีปนเปื้อน            ในอาหารอย่างง่ายก่อนทำโครงการและหลังทำโครงการ </vt:lpstr>
      <vt:lpstr>ปัจจัยความสำเร็จ (Key Success Factor) </vt:lpstr>
      <vt:lpstr>โครงการ  การเพิ่มศักยภาพการผลิต และการตลาดข้าวของเกษตรกรผู้ทำนาเขตคลองสามวา</vt:lpstr>
      <vt:lpstr>ทำไมต้องทำโครงการ</vt:lpstr>
      <vt:lpstr>ประโยชน์ที่ได้รับ</vt:lpstr>
      <vt:lpstr>ปัญหาและอุปสรรค</vt:lpstr>
      <vt:lpstr>ข้อเสนอแนะเพื่อการพัฒนา</vt:lpstr>
      <vt:lpstr> โครงการการส่งเสริม        แหล่งท่องเที่ยวเชิงเกษตร     เขตหนองจอก </vt:lpstr>
      <vt:lpstr>แรงจูงใจในการดำเนินโครงการ</vt:lpstr>
      <vt:lpstr>ประโยชน์ที่ได้รับ</vt:lpstr>
      <vt:lpstr>ปัจจัยความสำเร็จ (Key Success Factor)</vt:lpstr>
      <vt:lpstr>โครงการแจ้งการซ่อมแซม ปรับปรุง บำรุงรักษา    ผ่าน Mobile Application บนระบบปฏิบัติการ Android</vt:lpstr>
      <vt:lpstr>งานนำเสนอ PowerPoint</vt:lpstr>
      <vt:lpstr>งานนำเสนอ PowerPoint</vt:lpstr>
      <vt:lpstr>Application  “รักราชเทวี”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VAIO</dc:creator>
  <cp:lastModifiedBy>Sukanya</cp:lastModifiedBy>
  <cp:revision>83</cp:revision>
  <cp:lastPrinted>2017-07-02T05:54:52Z</cp:lastPrinted>
  <dcterms:created xsi:type="dcterms:W3CDTF">2016-08-21T03:24:17Z</dcterms:created>
  <dcterms:modified xsi:type="dcterms:W3CDTF">2017-07-02T05:58:52Z</dcterms:modified>
</cp:coreProperties>
</file>